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10058400" cx="7772400"/>
  <p:notesSz cx="6858000" cy="9144000"/>
  <p:embeddedFontLst>
    <p:embeddedFont>
      <p:font typeface="Martian Mono Medium"/>
      <p:regular r:id="rId9"/>
      <p:bold r:id="rId10"/>
    </p:embeddedFont>
    <p:embeddedFont>
      <p:font typeface="Martian Mono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16">
          <p15:clr>
            <a:srgbClr val="747775"/>
          </p15:clr>
        </p15:guide>
        <p15:guide id="2" pos="4680">
          <p15:clr>
            <a:srgbClr val="747775"/>
          </p15:clr>
        </p15:guide>
        <p15:guide id="3" orient="horz" pos="288">
          <p15:clr>
            <a:srgbClr val="747775"/>
          </p15:clr>
        </p15:guide>
      </p15:sldGuideLst>
    </p:ext>
    <p:ext uri="GoogleSlidesCustomDataVersion2">
      <go:slidesCustomData xmlns:go="http://customooxmlschemas.google.com/" r:id="rId13" roundtripDataSignature="AMtx7miV08JHWJG0a51zPojfe8VJu6b7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"/>
        <p:guide pos="4680"/>
        <p:guide pos="288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artianMono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MartianMono-regular.fntdata"/><Relationship Id="rId10" Type="http://schemas.openxmlformats.org/officeDocument/2006/relationships/font" Target="fonts/MartianMonoMedium-bold.fntdata"/><Relationship Id="rId13" Type="http://customschemas.google.com/relationships/presentationmetadata" Target="metadata"/><Relationship Id="rId12" Type="http://schemas.openxmlformats.org/officeDocument/2006/relationships/font" Target="fonts/MartianMon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5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7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8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0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2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2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2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2023.calmhsa.org/widgets/" TargetMode="External"/><Relationship Id="rId11" Type="http://schemas.openxmlformats.org/officeDocument/2006/relationships/hyperlink" Target="https://2023.calmhsa.org/how-to-save-filters/" TargetMode="External"/><Relationship Id="rId22" Type="http://schemas.openxmlformats.org/officeDocument/2006/relationships/hyperlink" Target="https://2023.calmhsa.org/client-medical-facesheet/" TargetMode="External"/><Relationship Id="rId10" Type="http://schemas.openxmlformats.org/officeDocument/2006/relationships/hyperlink" Target="https://2023.calmhsa.org/how-to-save-filters/" TargetMode="External"/><Relationship Id="rId21" Type="http://schemas.openxmlformats.org/officeDocument/2006/relationships/hyperlink" Target="https://2023.calmhsa.org/client-search-icon-search-bar-and-search-window/" TargetMode="External"/><Relationship Id="rId13" Type="http://schemas.openxmlformats.org/officeDocument/2006/relationships/hyperlink" Target="https://2023.calmhsa.org/how-to-authorize-or-revoke-provider-agents/" TargetMode="External"/><Relationship Id="rId24" Type="http://schemas.openxmlformats.org/officeDocument/2006/relationships/image" Target="../media/image3.png"/><Relationship Id="rId12" Type="http://schemas.openxmlformats.org/officeDocument/2006/relationships/hyperlink" Target="https://2023.calmhsa.org/how-to-add-edit-and-use-key-phrases-w-permission-only/" TargetMode="External"/><Relationship Id="rId23" Type="http://schemas.openxmlformats.org/officeDocument/2006/relationships/hyperlink" Target="https://2023.calmhsa.org/how-to-reorder-rearrange-widgets-on-your-dashboard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hyperlink" Target="https://2023.calmhsa.org/making-a-quicklink/" TargetMode="External"/><Relationship Id="rId15" Type="http://schemas.openxmlformats.org/officeDocument/2006/relationships/hyperlink" Target="https://2023.calmhsa.org/how-to-create-an-appointment-from-your-calendar/" TargetMode="External"/><Relationship Id="rId14" Type="http://schemas.openxmlformats.org/officeDocument/2006/relationships/hyperlink" Target="https://2023.calmhsa.org/basic-navigation-of-the-staff-calendar/" TargetMode="External"/><Relationship Id="rId17" Type="http://schemas.openxmlformats.org/officeDocument/2006/relationships/hyperlink" Target="https://2023.calmhsa.org/how-to-reorder-rearrange-widgets-on-your-dashboard/" TargetMode="External"/><Relationship Id="rId16" Type="http://schemas.openxmlformats.org/officeDocument/2006/relationships/hyperlink" Target="https://2023.calmhsa.org/how-to-document-quality-improvement-and-other-administrative-billable-time/" TargetMode="External"/><Relationship Id="rId5" Type="http://schemas.openxmlformats.org/officeDocument/2006/relationships/hyperlink" Target="https://2023.calmhsa.org/logging-in-to-smartcare/" TargetMode="External"/><Relationship Id="rId19" Type="http://schemas.openxmlformats.org/officeDocument/2006/relationships/hyperlink" Target="https://2023.calmhsa.org/services-needing-attention-widget/" TargetMode="External"/><Relationship Id="rId6" Type="http://schemas.openxmlformats.org/officeDocument/2006/relationships/hyperlink" Target="https://2023.calmhsa.org/how-to-reset-your-password/" TargetMode="External"/><Relationship Id="rId18" Type="http://schemas.openxmlformats.org/officeDocument/2006/relationships/hyperlink" Target="https://2023.calmhsa.org/the-appointments-for-today-widget/" TargetMode="External"/><Relationship Id="rId7" Type="http://schemas.openxmlformats.org/officeDocument/2006/relationships/hyperlink" Target="https://2023.calmhsa.org/how-to-recover-your-username/" TargetMode="External"/><Relationship Id="rId8" Type="http://schemas.openxmlformats.org/officeDocument/2006/relationships/hyperlink" Target="https://2023.calmhsa.org/wp-content/uploads/2023/06/EHR-Essentials-6-6-23-1.pdf" TargetMode="External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hyperlink" Target="https://2023.calmhsa.org/how-to-view-client-documents/" TargetMode="External"/><Relationship Id="rId22" Type="http://schemas.openxmlformats.org/officeDocument/2006/relationships/hyperlink" Target="https://2023.calmhsa.org/how-to-save-filters/" TargetMode="External"/><Relationship Id="rId21" Type="http://schemas.openxmlformats.org/officeDocument/2006/relationships/hyperlink" Target="https://2023.calmhsa.org/ascmi-form-webinar-and-resources/" TargetMode="External"/><Relationship Id="rId24" Type="http://schemas.openxmlformats.org/officeDocument/2006/relationships/hyperlink" Target="https://2023.calmhsa.org/how-to-complete-the-aims-assessment/" TargetMode="External"/><Relationship Id="rId23" Type="http://schemas.openxmlformats.org/officeDocument/2006/relationships/hyperlink" Target="https://2023.calmhsa.org/how-to-add-a-staff-member-to-the-clients-treatment-team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hyperlink" Target="https://2023.calmhsa.org/calmhsa-rx/" TargetMode="External"/><Relationship Id="rId26" Type="http://schemas.openxmlformats.org/officeDocument/2006/relationships/hyperlink" Target="https://2023.calmhsa.org/how-to-create-a-flag-to-alert-treatment-team-members-to-important-client-information/" TargetMode="External"/><Relationship Id="rId25" Type="http://schemas.openxmlformats.org/officeDocument/2006/relationships/hyperlink" Target="https://2023.calmhsa.org/shared-treatment-plan/" TargetMode="External"/><Relationship Id="rId28" Type="http://schemas.openxmlformats.org/officeDocument/2006/relationships/hyperlink" Target="https://2023.calmhsa.org/how-to-manually-add-a-tracking-protocol-to-a-client/" TargetMode="External"/><Relationship Id="rId27" Type="http://schemas.openxmlformats.org/officeDocument/2006/relationships/hyperlink" Target="https://2023.calmhsa.org/how-to-identify-a-client-as-katie-a-or-other-special-population/" TargetMode="External"/><Relationship Id="rId5" Type="http://schemas.openxmlformats.org/officeDocument/2006/relationships/hyperlink" Target="https://2023.calmhsa.org/problem-list-overview/" TargetMode="External"/><Relationship Id="rId6" Type="http://schemas.openxmlformats.org/officeDocument/2006/relationships/hyperlink" Target="https://2023.calmhsa.org/client-medical-facesheet/" TargetMode="External"/><Relationship Id="rId29" Type="http://schemas.openxmlformats.org/officeDocument/2006/relationships/hyperlink" Target="https://2023.calmhsa.org/client-medical-facesheet/" TargetMode="External"/><Relationship Id="rId7" Type="http://schemas.openxmlformats.org/officeDocument/2006/relationships/hyperlink" Target="https://2023.calmhsa.org/how-to-complete-a-medication-reconciliation/" TargetMode="External"/><Relationship Id="rId8" Type="http://schemas.openxmlformats.org/officeDocument/2006/relationships/hyperlink" Target="https://2023.calmhsa.org/how-to-view-pdmp-data-in-calmhsa-rx/" TargetMode="External"/><Relationship Id="rId31" Type="http://schemas.openxmlformats.org/officeDocument/2006/relationships/image" Target="../media/image3.png"/><Relationship Id="rId30" Type="http://schemas.openxmlformats.org/officeDocument/2006/relationships/hyperlink" Target="https://2023.calmhsa.org/vitals-flow-sheets/" TargetMode="External"/><Relationship Id="rId11" Type="http://schemas.openxmlformats.org/officeDocument/2006/relationships/hyperlink" Target="https://2023.calmhsa.org/quick-start-on-how-to-add-home-medications-in-calmhsarx/" TargetMode="External"/><Relationship Id="rId10" Type="http://schemas.openxmlformats.org/officeDocument/2006/relationships/hyperlink" Target="https://2023.calmhsa.org/how-to-add-allergies-for-a-client-in-calmhsa-rx/" TargetMode="External"/><Relationship Id="rId13" Type="http://schemas.openxmlformats.org/officeDocument/2006/relationships/hyperlink" Target="https://2023.calmhsa.org/electronic-prior-authorization-epa-in-calmhsa-rx-how-it-works/" TargetMode="External"/><Relationship Id="rId12" Type="http://schemas.openxmlformats.org/officeDocument/2006/relationships/hyperlink" Target="https://2023.calmhsa.org/how-to-create-a-new-prescription-send-immediately/" TargetMode="External"/><Relationship Id="rId15" Type="http://schemas.openxmlformats.org/officeDocument/2006/relationships/hyperlink" Target="https://2023.calmhsa.org/client-medical-facesheet/" TargetMode="External"/><Relationship Id="rId14" Type="http://schemas.openxmlformats.org/officeDocument/2006/relationships/hyperlink" Target="https://2023.calmhsa.org/user-roles-and-permissions-in-calmhsa-rx/" TargetMode="External"/><Relationship Id="rId17" Type="http://schemas.openxmlformats.org/officeDocument/2006/relationships/hyperlink" Target="https://2023.calmhsa.org/how-to-view-interfaced-lab-results/" TargetMode="External"/><Relationship Id="rId16" Type="http://schemas.openxmlformats.org/officeDocument/2006/relationships/hyperlink" Target="https://2023.calmhsa.org/lab-flowsheet-report/" TargetMode="External"/><Relationship Id="rId19" Type="http://schemas.openxmlformats.org/officeDocument/2006/relationships/hyperlink" Target="https://2023.calmhsa.org/how-to-co-sign-a-document/" TargetMode="External"/><Relationship Id="rId18" Type="http://schemas.openxmlformats.org/officeDocument/2006/relationships/hyperlink" Target="https://2023.calmhsa.org/how-to-order-labs-2/" TargetMode="External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hyperlink" Target="https://2023.calmhsa.org/how-to-complete-the-discharge-summary/" TargetMode="External"/><Relationship Id="rId22" Type="http://schemas.openxmlformats.org/officeDocument/2006/relationships/hyperlink" Target="https://2023.calmhsa.org/how-to-complete-the-aims-assessment/" TargetMode="External"/><Relationship Id="rId21" Type="http://schemas.openxmlformats.org/officeDocument/2006/relationships/hyperlink" Target="https://2023.calmhsa.org/how-to-create-the-aftercare-discharge-summary-medical-report/" TargetMode="External"/><Relationship Id="rId23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hyperlink" Target="https://2023.calmhsa.org/the-appointments-for-today-widget/" TargetMode="External"/><Relationship Id="rId5" Type="http://schemas.openxmlformats.org/officeDocument/2006/relationships/hyperlink" Target="https://2023.calmhsa.org/how-to-create-a-service-authorization-request/" TargetMode="External"/><Relationship Id="rId6" Type="http://schemas.openxmlformats.org/officeDocument/2006/relationships/hyperlink" Target="https://2023.calmhsa.org/how-to-refer-the-client-to-the-managed-care-plan-mcp/" TargetMode="External"/><Relationship Id="rId7" Type="http://schemas.openxmlformats.org/officeDocument/2006/relationships/hyperlink" Target="https://2023.calmhsa.org/how-to-refer-the-client-to-the-managed-care-plan-mcp/" TargetMode="External"/><Relationship Id="rId8" Type="http://schemas.openxmlformats.org/officeDocument/2006/relationships/hyperlink" Target="https://2023.calmhsa.org/the-appointments-for-today-widget/" TargetMode="External"/><Relationship Id="rId11" Type="http://schemas.openxmlformats.org/officeDocument/2006/relationships/hyperlink" Target="https://2023.calmhsa.org/how-to-write-a-progress-note-for-an-unscheduled-service/" TargetMode="External"/><Relationship Id="rId10" Type="http://schemas.openxmlformats.org/officeDocument/2006/relationships/hyperlink" Target="https://2023.calmhsa.org/the-appointments-for-today-widget/" TargetMode="External"/><Relationship Id="rId13" Type="http://schemas.openxmlformats.org/officeDocument/2006/relationships/hyperlink" Target="https://2023.calmhsa.org/how-to-complete-the-psych-medical-note-template/" TargetMode="External"/><Relationship Id="rId12" Type="http://schemas.openxmlformats.org/officeDocument/2006/relationships/hyperlink" Target="https://2023.calmhsa.org/considerations-for-choosing-procedures-services/" TargetMode="External"/><Relationship Id="rId15" Type="http://schemas.openxmlformats.org/officeDocument/2006/relationships/hyperlink" Target="https://2023.calmhsa.org/shared-treatment-plan/" TargetMode="External"/><Relationship Id="rId14" Type="http://schemas.openxmlformats.org/officeDocument/2006/relationships/hyperlink" Target="https://2023.calmhsa.org/how-to-add-edit-and-use-key-phrases-w-permission-only/" TargetMode="External"/><Relationship Id="rId17" Type="http://schemas.openxmlformats.org/officeDocument/2006/relationships/hyperlink" Target="https://2023.calmhsa.org/how-to-amend-a-signed-document/" TargetMode="External"/><Relationship Id="rId16" Type="http://schemas.openxmlformats.org/officeDocument/2006/relationships/hyperlink" Target="https://2023.calmhsa.org/calmhsa-116-medication-consent-from-psych-medical-note-template/" TargetMode="External"/><Relationship Id="rId19" Type="http://schemas.openxmlformats.org/officeDocument/2006/relationships/hyperlink" Target="https://2023.calmhsa.org/how-to-complete-the-discharge-summary/" TargetMode="External"/><Relationship Id="rId18" Type="http://schemas.openxmlformats.org/officeDocument/2006/relationships/hyperlink" Target="https://2023.calmhsa.org/service-note-errors-and-how-to-resolv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-33200" y="-16600"/>
            <a:ext cx="7805700" cy="3389400"/>
          </a:xfrm>
          <a:prstGeom prst="rect">
            <a:avLst/>
          </a:prstGeom>
          <a:solidFill>
            <a:srgbClr val="E3EC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226663" y="2243384"/>
            <a:ext cx="7114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 Medium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WHAT THIS IS</a:t>
            </a:r>
            <a:endParaRPr b="0" i="0" sz="800" u="none" cap="none" strike="noStrike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Your quick navigational guide for common outpatient medical tasks in Smart Care and users of CalMHSA Rx. </a:t>
            </a:r>
            <a:b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bolded + italicized text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the search term. For more detailed instructions, click on </a:t>
            </a:r>
            <a:r>
              <a:rPr b="0" i="0" lang="en" sz="1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hyperlinks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 Medium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WHO THIS IS FOR</a:t>
            </a:r>
            <a:endParaRPr b="0" i="0" sz="800" u="none" cap="none" strike="noStrike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Nurses, LVN, Psych Techs, &amp; Medical Assistants.</a:t>
            </a:r>
            <a:endParaRPr b="0" i="0" sz="1000" u="none" cap="none" strike="noStrike">
              <a:solidFill>
                <a:srgbClr val="000000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97508" y="3723400"/>
            <a:ext cx="11082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artian Mono"/>
                <a:ea typeface="Martian Mono"/>
                <a:cs typeface="Martian Mono"/>
                <a:sym typeface="Martian Mono"/>
              </a:rPr>
              <a:t>Smartcare Essentials</a:t>
            </a:r>
            <a:endParaRPr b="1" i="0" sz="1200" u="none" cap="none" strike="noStrike">
              <a:solidFill>
                <a:srgbClr val="000000"/>
              </a:solidFill>
              <a:latin typeface="Martian Mono"/>
              <a:ea typeface="Martian Mono"/>
              <a:cs typeface="Martian Mono"/>
              <a:sym typeface="Martian Mon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artian Mono"/>
                <a:ea typeface="Martian Mono"/>
                <a:cs typeface="Martian Mono"/>
                <a:sym typeface="Martian Mono"/>
              </a:rPr>
              <a:t>&amp;</a:t>
            </a:r>
            <a:endParaRPr b="1" i="0" sz="1200" u="none" cap="none" strike="noStrike">
              <a:solidFill>
                <a:srgbClr val="000000"/>
              </a:solidFill>
              <a:latin typeface="Martian Mono"/>
              <a:ea typeface="Martian Mono"/>
              <a:cs typeface="Martian Mono"/>
              <a:sym typeface="Martian Mon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artian Mono"/>
                <a:ea typeface="Martian Mono"/>
                <a:cs typeface="Martian Mono"/>
                <a:sym typeface="Martian Mono"/>
              </a:rPr>
              <a:t>Provider Tasks</a:t>
            </a:r>
            <a:endParaRPr b="1" i="0" sz="1200" u="none" cap="none" strike="noStrike">
              <a:solidFill>
                <a:srgbClr val="000000"/>
              </a:solidFill>
              <a:latin typeface="Martian Mono"/>
              <a:ea typeface="Martian Mono"/>
              <a:cs typeface="Martian Mono"/>
              <a:sym typeface="Martian Mono"/>
            </a:endParaRPr>
          </a:p>
        </p:txBody>
      </p:sp>
      <p:pic>
        <p:nvPicPr>
          <p:cNvPr id="57" name="Google Shape;57;p1" title="logo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6577" y="437650"/>
            <a:ext cx="967875" cy="33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 title="Quick Guide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0475" y="1192113"/>
            <a:ext cx="4211042" cy="7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>
            <p:ph idx="12" type="sldNum"/>
          </p:nvPr>
        </p:nvSpPr>
        <p:spPr>
          <a:xfrm>
            <a:off x="7315336" y="9798561"/>
            <a:ext cx="4665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fld id="{00000000-1234-1234-1234-123412341234}" type="slidenum">
              <a:rPr lang="en">
                <a:solidFill>
                  <a:srgbClr val="515622"/>
                </a:solidFill>
                <a:latin typeface="Martian Mono"/>
                <a:ea typeface="Martian Mono"/>
                <a:cs typeface="Martian Mono"/>
                <a:sym typeface="Martian Mono"/>
              </a:rPr>
              <a:t>‹#›</a:t>
            </a:fld>
            <a:endParaRPr>
              <a:solidFill>
                <a:srgbClr val="515622"/>
              </a:solidFill>
              <a:latin typeface="Martian Mono"/>
              <a:ea typeface="Martian Mono"/>
              <a:cs typeface="Martian Mono"/>
              <a:sym typeface="Martian Mono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1197700" y="3460350"/>
            <a:ext cx="3112200" cy="2606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91425" spcFirstLastPara="1" rIns="91425" wrap="square" tIns="182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Martian Mono"/>
                <a:ea typeface="Martian Mono"/>
                <a:cs typeface="Martian Mono"/>
                <a:sym typeface="Martian Mono"/>
              </a:rPr>
              <a:t>Tools/Set up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Char char="●"/>
            </a:pP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Logging in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Reset password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or </a:t>
            </a: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recover user name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Char char="●"/>
            </a:pP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Icon Guide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Quick reference for Smart Care icons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Char char="●"/>
            </a:pP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Quick Links</a:t>
            </a:r>
            <a:r>
              <a:rPr b="1" i="1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Save and access frequently used screens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Char char="●"/>
            </a:pP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Favorites</a:t>
            </a: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: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On list screens, save filtered set of data.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Char char="●"/>
            </a:pP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2"/>
              </a:rPr>
              <a:t>Key Phrases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Drop custom preset text templates into any textboxes to expedite documentation.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FOR P</a:t>
            </a:r>
            <a:r>
              <a:rPr lang="en" sz="800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ROVIDER AGENTS</a:t>
            </a: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 ONLY: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Char char="●"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If you are acting on behalf of a prescriber to order non-controlled prescriptions in </a:t>
            </a:r>
            <a:r>
              <a:rPr b="0" i="1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1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CalMHSA Rx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ensure that your prescriber has added you as 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3"/>
              </a:rPr>
              <a:t>provider agents</a:t>
            </a: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4383700" y="3460350"/>
            <a:ext cx="3280500" cy="3132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91425" spcFirstLastPara="1" rIns="91425" wrap="square" tIns="182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Martian Mono"/>
                <a:ea typeface="Martian Mono"/>
                <a:cs typeface="Martian Mono"/>
                <a:sym typeface="Martian Mono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Review Messages,Tasks &amp; Appointment</a:t>
            </a:r>
            <a:r>
              <a:rPr b="0" i="0" lang="en" sz="1400" u="none" cap="none" strike="noStrike">
                <a:solidFill>
                  <a:srgbClr val="000000"/>
                </a:solidFill>
                <a:latin typeface="Martian Mono"/>
                <a:ea typeface="Martian Mono"/>
                <a:cs typeface="Martian Mono"/>
                <a:sym typeface="Martian Mono"/>
              </a:rPr>
              <a:t>s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4"/>
              </a:rPr>
              <a:t>Staff Calendar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 Review your schedule, </a:t>
            </a: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5"/>
              </a:rPr>
              <a:t>make appointments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 or block out your </a:t>
            </a: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6"/>
              </a:rPr>
              <a:t>admin time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Dashboard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 Use as a quick overview of your daily  tasks and to-dos. Focus on these </a:t>
            </a: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7"/>
              </a:rPr>
              <a:t>widgets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Char char="●"/>
            </a:pP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8"/>
              </a:rPr>
              <a:t>Appointments of the Day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Review your schedule and to start scheduled service note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Char char="●"/>
            </a:pPr>
            <a:r>
              <a:rPr b="1" i="1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New Alerts / Messages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 Respond to unread messages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Char char="●"/>
            </a:pPr>
            <a:r>
              <a:rPr b="1" i="1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Assigned Documents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 Review documents needing attention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Char char="●"/>
            </a:pP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9"/>
              </a:rPr>
              <a:t>Services Needing Attention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&amp; </a:t>
            </a:r>
            <a:r>
              <a:rPr b="1" i="1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Warnings/Errors/Flags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Resolve services and claims not processed correctly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Char char="●"/>
            </a:pP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0"/>
              </a:rPr>
              <a:t>Tracking Widget</a:t>
            </a:r>
            <a:r>
              <a:rPr b="0" i="0" lang="en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Review outstanding tasks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Lab Results Widget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View unread  lab results  (if proxy, use dropdown to see all assigned prescribers)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8211300" y="2243375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54940" lvl="1" marL="365760" marR="0" rtl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000"/>
              <a:buFont typeface="Calibri"/>
              <a:buAutoNum type="alphaLcPeriod" startAt="2"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75438" y="6930193"/>
            <a:ext cx="11523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artian Mono"/>
                <a:ea typeface="Martian Mono"/>
                <a:cs typeface="Martian Mono"/>
                <a:sym typeface="Martian Mono"/>
              </a:rPr>
              <a:t>Client Workflows</a:t>
            </a:r>
            <a:endParaRPr b="1" i="0" sz="1200" u="none" cap="none" strike="noStrike">
              <a:solidFill>
                <a:srgbClr val="000000"/>
              </a:solidFill>
              <a:latin typeface="Martian Mono"/>
              <a:ea typeface="Martian Mono"/>
              <a:cs typeface="Martian Mono"/>
              <a:sym typeface="Martian Mono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1197700" y="6679900"/>
            <a:ext cx="3112200" cy="2144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91425" spcFirstLastPara="1" rIns="91425" wrap="square" tIns="182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Martian Mono"/>
                <a:ea typeface="Martian Mono"/>
                <a:cs typeface="Martian Mono"/>
                <a:sym typeface="Martian Mono"/>
              </a:rPr>
              <a:t>Search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In your top navigation bar:</a:t>
            </a:r>
            <a:endParaRPr b="0" i="0" sz="1000" u="none" cap="none" strike="noStrik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0" i="0" lang="en" sz="10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To find a client→ use </a:t>
            </a:r>
            <a:r>
              <a:rPr b="0" i="0" lang="en" sz="1000" u="sng" cap="none" strike="noStrike">
                <a:solidFill>
                  <a:schemeClr val="hlink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21"/>
              </a:rPr>
              <a:t>client search icon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0" i="0" lang="en" sz="10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To find a document, screen or report → use </a:t>
            </a:r>
            <a:r>
              <a:rPr b="1" i="0" lang="en" sz="10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search icon</a:t>
            </a:r>
            <a:endParaRPr b="1" i="0" sz="1000" u="none" cap="none" strike="noStrik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WATCH OUTS</a:t>
            </a:r>
            <a:b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</a:br>
            <a:r>
              <a:rPr lang="en" sz="10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Visibility to EHR data is dependent on user permissions, CDAG, and client consent. </a:t>
            </a:r>
            <a:endParaRPr b="1" i="0" sz="1000" u="none" cap="none" strike="noStrik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4383700" y="6679900"/>
            <a:ext cx="3280500" cy="3163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91425" spcFirstLastPara="1" rIns="91425" wrap="square" tIns="182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Martian Mono"/>
                <a:ea typeface="Martian Mono"/>
                <a:cs typeface="Martian Mono"/>
                <a:sym typeface="Martian Mono"/>
              </a:rPr>
              <a:t>Client Overview</a:t>
            </a:r>
            <a:endParaRPr b="0" i="0" sz="800" u="none" cap="none" strike="noStrike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2"/>
              </a:rPr>
              <a:t>CalMHSA 118 Client Medical Facesheet: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Review a snapshot of the client’s pertinent medical history for outpatient settings.</a:t>
            </a:r>
            <a:b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Client Dashboard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 on these </a:t>
            </a: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3"/>
              </a:rPr>
              <a:t>widgets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Summary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Client’s personal Information.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Client Demographics Summary</a:t>
            </a:r>
            <a:r>
              <a:rPr b="1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Client-specific Preferences and Needs.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Active Client Allergy Widget: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Review active allergies 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Active Client Medication Widget: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Review active, unexpired medications.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Client Tracking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Per program, specific outstanding tasks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Treatment Team</a:t>
            </a:r>
            <a:r>
              <a:rPr b="1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Assigned providers to client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Client Programs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Enrollment Status 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" name="Google Shape;66;p1" title="CalMHSA-Rx-Nurses-logo-v4 (1).png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46192" y="448430"/>
            <a:ext cx="3730422" cy="64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/>
          <p:nvPr/>
        </p:nvSpPr>
        <p:spPr>
          <a:xfrm>
            <a:off x="240475" y="1929482"/>
            <a:ext cx="11523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artian Mono"/>
                <a:ea typeface="Martian Mono"/>
                <a:cs typeface="Martian Mono"/>
                <a:sym typeface="Martian Mono"/>
              </a:rPr>
              <a:t>Client</a:t>
            </a:r>
            <a:endParaRPr b="1" i="0" sz="1200" u="none" cap="none" strike="noStrike">
              <a:solidFill>
                <a:srgbClr val="000000"/>
              </a:solidFill>
              <a:latin typeface="Martian Mono"/>
              <a:ea typeface="Martian Mono"/>
              <a:cs typeface="Martian Mono"/>
              <a:sym typeface="Martian Mon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artian Mono"/>
                <a:ea typeface="Martian Mono"/>
                <a:cs typeface="Martian Mono"/>
                <a:sym typeface="Martian Mono"/>
              </a:rPr>
              <a:t>Workflows</a:t>
            </a:r>
            <a:endParaRPr b="1" i="0" sz="1200" u="none" cap="none" strike="noStrike">
              <a:solidFill>
                <a:srgbClr val="000000"/>
              </a:solidFill>
              <a:latin typeface="Martian Mono"/>
              <a:ea typeface="Martian Mono"/>
              <a:cs typeface="Martian Mono"/>
              <a:sym typeface="Martian Mono"/>
            </a:endParaRPr>
          </a:p>
        </p:txBody>
      </p:sp>
      <p:sp>
        <p:nvSpPr>
          <p:cNvPr id="72" name="Google Shape;72;p2"/>
          <p:cNvSpPr txBox="1"/>
          <p:nvPr>
            <p:ph idx="12" type="sldNum"/>
          </p:nvPr>
        </p:nvSpPr>
        <p:spPr>
          <a:xfrm>
            <a:off x="7319372" y="9845763"/>
            <a:ext cx="4164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fld id="{00000000-1234-1234-1234-123412341234}" type="slidenum">
              <a:rPr lang="en">
                <a:solidFill>
                  <a:srgbClr val="515622"/>
                </a:solidFill>
                <a:latin typeface="Martian Mono"/>
                <a:ea typeface="Martian Mono"/>
                <a:cs typeface="Martian Mono"/>
                <a:sym typeface="Martian Mono"/>
              </a:rPr>
              <a:t>‹#›</a:t>
            </a:fld>
            <a:endParaRPr>
              <a:solidFill>
                <a:srgbClr val="515622"/>
              </a:solidFill>
              <a:latin typeface="Martian Mono"/>
              <a:ea typeface="Martian Mono"/>
              <a:cs typeface="Martian Mono"/>
              <a:sym typeface="Martian Mono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-33200" y="-16600"/>
            <a:ext cx="7805700" cy="1494600"/>
          </a:xfrm>
          <a:prstGeom prst="rect">
            <a:avLst/>
          </a:prstGeom>
          <a:solidFill>
            <a:srgbClr val="E3EC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2" title="Quick Guid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475" y="902606"/>
            <a:ext cx="2595125" cy="457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2" title="logo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6577" y="437650"/>
            <a:ext cx="967875" cy="3387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2"/>
          <p:cNvSpPr txBox="1"/>
          <p:nvPr/>
        </p:nvSpPr>
        <p:spPr>
          <a:xfrm>
            <a:off x="1284050" y="5366725"/>
            <a:ext cx="3312000" cy="2570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91425" spcFirstLastPara="1" rIns="91425" wrap="square" tIns="182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Martian Mono"/>
                <a:ea typeface="Martian Mono"/>
                <a:cs typeface="Martian Mono"/>
                <a:sym typeface="Martian Mono"/>
              </a:rPr>
              <a:t>Diagnosis &amp; Problems</a:t>
            </a:r>
            <a:endParaRPr b="0" i="0" sz="1400" u="none" cap="none" strike="noStrike">
              <a:solidFill>
                <a:schemeClr val="dk1"/>
              </a:solidFill>
              <a:latin typeface="Martian Mono"/>
              <a:ea typeface="Martian Mono"/>
              <a:cs typeface="Martian Mono"/>
              <a:sym typeface="Martian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ALL PROVIDERS</a:t>
            </a:r>
            <a:b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</a:t>
            </a: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Client Problem List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the all-encompassing list of all client issues. This list is used by other reports/systems. </a:t>
            </a:r>
            <a:b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addition, you can review a client’s Diagnosis Document. This is completed by licensed providers.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TIPS &amp; TRICKS</a:t>
            </a:r>
            <a:endParaRPr b="0" i="0" sz="800" u="none" cap="none" strike="noStrike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program’s most recent Diagnosis Document will push into the service note’s billing diagnosis tab. If consistently missing, ask your licensed providers to complete.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2"/>
          <p:cNvSpPr txBox="1"/>
          <p:nvPr/>
        </p:nvSpPr>
        <p:spPr>
          <a:xfrm>
            <a:off x="4661750" y="1524725"/>
            <a:ext cx="3002400" cy="4648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91425" spcFirstLastPara="1" rIns="91425" wrap="square" tIns="182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Martian Mono"/>
                <a:ea typeface="Martian Mono"/>
                <a:cs typeface="Martian Mono"/>
                <a:sym typeface="Martian Mono"/>
              </a:rPr>
              <a:t>Allergies &amp; Meds</a:t>
            </a:r>
            <a:endParaRPr b="0" i="0" sz="1400" u="none" cap="none" strike="noStrike">
              <a:solidFill>
                <a:schemeClr val="dk1"/>
              </a:solidFill>
              <a:latin typeface="Martian Mono"/>
              <a:ea typeface="Martian Mono"/>
              <a:cs typeface="Martian Mono"/>
              <a:sym typeface="Martian Mon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TO REVIEW:</a:t>
            </a:r>
            <a:endParaRPr sz="800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-177800" lvl="0" marL="228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CalMHSA 118 Client Medical Facesheet</a:t>
            </a:r>
            <a:endParaRPr b="1" i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Active Client Allergy Widget</a:t>
            </a:r>
            <a:endParaRPr b="1" i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Active Client Medication Widget</a:t>
            </a:r>
            <a:endParaRPr b="1" i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Medication Reconciliation (Client) 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Review medication list and adherence.</a:t>
            </a:r>
            <a:endParaRPr b="1" i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 to </a:t>
            </a:r>
            <a:r>
              <a:rPr b="1" i="1"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CalMHSA Rx 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review active/inactive medications, allergies lists and </a:t>
            </a:r>
            <a:r>
              <a:rPr lang="en" sz="10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PDMP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TO ADD/MODIFY:</a:t>
            </a:r>
            <a:br>
              <a:rPr lang="en" sz="800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</a:br>
            <a:r>
              <a:rPr b="1" i="1" lang="en" sz="10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CalMHSA Rx</a:t>
            </a:r>
            <a:endParaRPr i="1"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1"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b="1" i="1"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Client Summary</a:t>
            </a:r>
            <a:r>
              <a:rPr i="1"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e-prescribing system to </a:t>
            </a:r>
            <a:r>
              <a:rPr lang="en" sz="10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capture allergies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10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add home medications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10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send prescriptions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and </a:t>
            </a:r>
            <a:r>
              <a:rPr lang="en" sz="10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complete prior authorizations.</a:t>
            </a:r>
            <a:r>
              <a:rPr i="1"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b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1"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→Pharmacy Messages 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reply to pharmacy requests.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r>
              <a:rPr b="1" i="1"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Prescription Summary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set filter and approve pending orders for multiple clients.</a:t>
            </a:r>
            <a:endParaRPr b="1" i="1" sz="1000">
              <a:solidFill>
                <a:srgbClr val="5156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ORDERS ON BEHALF OF PRESCRIBERS</a:t>
            </a:r>
            <a:r>
              <a:rPr lang="en" sz="800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:</a:t>
            </a:r>
            <a:endParaRPr sz="800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Ordering </a:t>
            </a:r>
            <a:r>
              <a:rPr lang="en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4"/>
              </a:rPr>
              <a:t>permissions 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predetermined. If missing role, contact your county admin to submit a ticket to CalMHSA. 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Alert prescribers that they have pending prescription to review by sending a message or when prescribers log into CalMHSA Rx. 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2"/>
          <p:cNvSpPr txBox="1"/>
          <p:nvPr/>
        </p:nvSpPr>
        <p:spPr>
          <a:xfrm>
            <a:off x="4661750" y="6275875"/>
            <a:ext cx="3002400" cy="3609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171450" spcFirstLastPara="1" rIns="91425" wrap="square" tIns="182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Martian Mono"/>
                <a:ea typeface="Martian Mono"/>
                <a:cs typeface="Martian Mono"/>
                <a:sym typeface="Martian Mono"/>
              </a:rPr>
              <a:t>Labs &amp; Other Orders</a:t>
            </a:r>
            <a:endParaRPr b="0" i="0" sz="1400" u="none" cap="none" strike="noStrike">
              <a:solidFill>
                <a:schemeClr val="dk1"/>
              </a:solidFill>
              <a:latin typeface="Martian Mono"/>
              <a:ea typeface="Martian Mono"/>
              <a:cs typeface="Martian Mono"/>
              <a:sym typeface="Martian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TO REVIEW RESULTS:</a:t>
            </a:r>
            <a:endParaRPr b="0" i="0" sz="800" u="none" cap="none" strike="noStrike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5"/>
              </a:rPr>
              <a:t>CalMHSA 118 Client Medical Facesheet</a:t>
            </a:r>
            <a:endParaRPr b="0" i="0" sz="800" u="none" cap="none" strike="noStrike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Lab Results Widget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6"/>
              </a:rPr>
              <a:t>CalMHSA 126 Cumulative Lab Report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this report to view and trend  all interfaced lab results</a:t>
            </a:r>
            <a:b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7"/>
              </a:rPr>
              <a:t>Client Orders→ Review tab</a:t>
            </a:r>
            <a:r>
              <a:rPr b="1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To record that you have reviewed lab results. 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TO ORDER:</a:t>
            </a:r>
            <a:b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Client Orders → </a:t>
            </a:r>
            <a:r>
              <a:rPr b="0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New icon to start an order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8"/>
              </a:rPr>
              <a:t>Labs (interface)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POCT tests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Non-medication orders (eg nursing, POCT, clinic-specific)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ORDERS ON BEHALF OF PRESCRIBERS:</a:t>
            </a:r>
            <a:br>
              <a:rPr lang="en" sz="800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</a:b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 the order, complete the Ordering Physician’s field. After signing the order, </a:t>
            </a:r>
            <a:r>
              <a:rPr lang="en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9"/>
              </a:rPr>
              <a:t>create a cosignature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prescriber.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2"/>
          <p:cNvSpPr txBox="1"/>
          <p:nvPr/>
        </p:nvSpPr>
        <p:spPr>
          <a:xfrm>
            <a:off x="1284050" y="3398325"/>
            <a:ext cx="3312000" cy="1875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91425" spcFirstLastPara="1" rIns="91425" wrap="square" tIns="182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Martian Mono"/>
                <a:ea typeface="Martian Mono"/>
                <a:cs typeface="Martian Mono"/>
                <a:sym typeface="Martian Mono"/>
              </a:rPr>
              <a:t>Documents</a:t>
            </a:r>
            <a:endParaRPr b="0" i="0" sz="800" u="none" cap="none" strike="noStrike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0"/>
              </a:rPr>
              <a:t>Documents (Client)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Review in-progress and completed documents, service notes, assessments, screenings, consents, scanned documents.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General Consents: Search for Consents to see available choices, or </a:t>
            </a: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1"/>
              </a:rPr>
              <a:t>ASCMI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i="1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TIPS &amp; TRICKS</a:t>
            </a:r>
            <a:endParaRPr b="0" i="0" sz="800" u="none" cap="none" strike="noStrike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filters and </a:t>
            </a:r>
            <a:r>
              <a:rPr b="0" i="0" lang="en" sz="1000" u="sng" cap="none" strike="noStrik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Favorites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sort/save documents.</a:t>
            </a:r>
            <a:endParaRPr b="0" i="0" sz="800" u="none" cap="none" strike="noStrike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</p:txBody>
      </p:sp>
      <p:sp>
        <p:nvSpPr>
          <p:cNvPr id="80" name="Google Shape;80;p2"/>
          <p:cNvSpPr txBox="1"/>
          <p:nvPr/>
        </p:nvSpPr>
        <p:spPr>
          <a:xfrm>
            <a:off x="1284050" y="8006800"/>
            <a:ext cx="3312000" cy="1944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91425" spcFirstLastPara="1" rIns="91425" wrap="square" tIns="182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Martian Mono"/>
                <a:ea typeface="Martian Mono"/>
                <a:cs typeface="Martian Mono"/>
                <a:sym typeface="Martian Mono"/>
              </a:rPr>
              <a:t>Other Tasks</a:t>
            </a:r>
            <a:endParaRPr b="0" i="0" sz="800" u="none" cap="none" strike="noStrike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3"/>
              </a:rPr>
              <a:t>Treatment Team</a:t>
            </a:r>
            <a:r>
              <a:rPr b="1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Add/modify providers to client’s care team. 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Screenin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g/Assessments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Search by name such as  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BQUIP, AUDIT C, PCL 5, GAD &amp;, PHQ-9, PHQ-A, PSC- 35, C-SSRS, </a:t>
            </a: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4"/>
              </a:rPr>
              <a:t>AIMS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Safety Plan</a:t>
            </a:r>
            <a:r>
              <a:rPr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5"/>
              </a:rPr>
              <a:t>Shared Treatment Plan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Alert/Tracking Protocols: Clinics can set up </a:t>
            </a:r>
            <a:r>
              <a:rPr lang="en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6"/>
              </a:rPr>
              <a:t>flags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7"/>
              </a:rPr>
              <a:t>special populations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8"/>
              </a:rPr>
              <a:t>tracking protocols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as a way to alert precautions or to-do’s.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"/>
          <p:cNvSpPr txBox="1"/>
          <p:nvPr/>
        </p:nvSpPr>
        <p:spPr>
          <a:xfrm>
            <a:off x="1284050" y="1524725"/>
            <a:ext cx="3312000" cy="1780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114300" spcFirstLastPara="1" rIns="91425" wrap="square" tIns="182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Martian Mono"/>
                <a:ea typeface="Martian Mono"/>
                <a:cs typeface="Martian Mono"/>
                <a:sym typeface="Martian Mono"/>
              </a:rPr>
              <a:t>Vitals</a:t>
            </a:r>
            <a:endParaRPr b="0" i="0" sz="1400" u="none" cap="none" strike="noStrike">
              <a:solidFill>
                <a:schemeClr val="dk1"/>
              </a:solidFill>
              <a:latin typeface="Martian Mono"/>
              <a:ea typeface="Martian Mono"/>
              <a:cs typeface="Martian Mono"/>
              <a:sym typeface="Martian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TO REVIEW:</a:t>
            </a:r>
            <a:endParaRPr b="0" i="0" sz="800" u="none" cap="none" strike="noStrike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9"/>
              </a:rPr>
              <a:t>CalMHSA 118 Client Medical Facesheet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</a:t>
            </a:r>
            <a:endParaRPr b="0" i="1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Service Notes</a:t>
            </a:r>
            <a:r>
              <a:rPr b="0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using Psych Medical Note template</a:t>
            </a:r>
            <a:endParaRPr b="0" i="1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TO RECORD:</a:t>
            </a:r>
            <a:br>
              <a:rPr lang="en">
                <a:solidFill>
                  <a:schemeClr val="dk1"/>
                </a:solidFill>
                <a:latin typeface="Martian Mono"/>
                <a:ea typeface="Martian Mono"/>
                <a:cs typeface="Martian Mono"/>
                <a:sym typeface="Martian Mono"/>
              </a:rPr>
            </a:b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Flow Sheets → </a:t>
            </a: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0"/>
              </a:rPr>
              <a:t>Vitals/Meaningful Use</a:t>
            </a:r>
            <a:r>
              <a:rPr b="1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trend and input vitals</a:t>
            </a:r>
            <a:endParaRPr b="1" i="1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" name="Google Shape;82;p2" title="CalMHSA-Rx-Nurses-logo-v4 (1).png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240475" y="457207"/>
            <a:ext cx="1970883" cy="33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"/>
          <p:cNvSpPr/>
          <p:nvPr/>
        </p:nvSpPr>
        <p:spPr>
          <a:xfrm>
            <a:off x="-33200" y="-16600"/>
            <a:ext cx="7805700" cy="1494600"/>
          </a:xfrm>
          <a:prstGeom prst="rect">
            <a:avLst/>
          </a:prstGeom>
          <a:solidFill>
            <a:srgbClr val="E3ECB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3" title="Quick Guid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475" y="902606"/>
            <a:ext cx="2595125" cy="457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3" title="logo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6577" y="437650"/>
            <a:ext cx="967875" cy="3387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3"/>
          <p:cNvSpPr txBox="1"/>
          <p:nvPr/>
        </p:nvSpPr>
        <p:spPr>
          <a:xfrm>
            <a:off x="4432450" y="3404600"/>
            <a:ext cx="3156300" cy="2786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91425" spcFirstLastPara="1" rIns="91425" wrap="square" tIns="182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Martian Mono"/>
                <a:ea typeface="Martian Mono"/>
                <a:cs typeface="Martian Mono"/>
                <a:sym typeface="Martian Mono"/>
              </a:rPr>
              <a:t>Referrals for non-Connex users</a:t>
            </a:r>
            <a:endParaRPr b="0" i="0" sz="1400" u="none" cap="none" strike="noStrike">
              <a:solidFill>
                <a:schemeClr val="dk1"/>
              </a:solidFill>
              <a:latin typeface="Martian Mono"/>
              <a:ea typeface="Martian Mono"/>
              <a:cs typeface="Martian Mono"/>
              <a:sym typeface="Martian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INTERNAL REFERRALS</a:t>
            </a:r>
            <a:b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</a:b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any service note, click on </a:t>
            </a:r>
            <a:r>
              <a:rPr b="1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Disposition tab,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fill out requested program.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PRIOR AUTHORIZATIONS</a:t>
            </a:r>
            <a:b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My Service Request List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Enter the request info, auth codes, units, and attachments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EXTERNAL REFERRALS</a:t>
            </a:r>
            <a:b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Client Information</a:t>
            </a:r>
            <a:r>
              <a:rPr b="0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&gt; </a:t>
            </a: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External Referral tab</a:t>
            </a:r>
            <a:r>
              <a:rPr b="0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: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This is for only documentation purposes. Actual referral will still need to be sent to external facility separately (email, fax, mail).</a:t>
            </a:r>
            <a:endParaRPr b="1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 txBox="1"/>
          <p:nvPr>
            <p:ph idx="12" type="sldNum"/>
          </p:nvPr>
        </p:nvSpPr>
        <p:spPr>
          <a:xfrm>
            <a:off x="7197654" y="9603003"/>
            <a:ext cx="4665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fld id="{00000000-1234-1234-1234-123412341234}" type="slidenum">
              <a:rPr lang="en">
                <a:solidFill>
                  <a:srgbClr val="515622"/>
                </a:solidFill>
                <a:latin typeface="Martian Mono"/>
                <a:ea typeface="Martian Mono"/>
                <a:cs typeface="Martian Mono"/>
                <a:sym typeface="Martian Mono"/>
              </a:rPr>
              <a:t>‹#›</a:t>
            </a:fld>
            <a:endParaRPr>
              <a:solidFill>
                <a:srgbClr val="515622"/>
              </a:solidFill>
              <a:latin typeface="Martian Mono"/>
              <a:ea typeface="Martian Mono"/>
              <a:cs typeface="Martian Mono"/>
              <a:sym typeface="Martian Mono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1141125" y="1696325"/>
            <a:ext cx="3206400" cy="7016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91425" spcFirstLastPara="1" rIns="91425" wrap="square" tIns="182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Martian Mono"/>
                <a:ea typeface="Martian Mono"/>
                <a:cs typeface="Martian Mono"/>
                <a:sym typeface="Martian Mono"/>
              </a:rPr>
              <a:t>Service Notes</a:t>
            </a:r>
            <a:endParaRPr b="0" i="0" sz="1400" u="none" cap="none" strike="noStrike">
              <a:solidFill>
                <a:schemeClr val="dk1"/>
              </a:solidFill>
              <a:latin typeface="Martian Mono"/>
              <a:ea typeface="Martian Mono"/>
              <a:cs typeface="Martian Mono"/>
              <a:sym typeface="Martian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QUICK DIRECTIONS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 from </a:t>
            </a: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Appointments of the Day</a:t>
            </a: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 </a:t>
            </a: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widget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or </a:t>
            </a: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Service/Notes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start a note.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Service Tab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 Complete required fields with *, including the </a:t>
            </a: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2"/>
              </a:rPr>
              <a:t>procedure code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that best represents services provided.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 Tab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→ Complete relevant sections.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Billing Diagnosis Tab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→ Review and confirm diagnoses.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Add manually, if missing.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AutoNum type="arabicPeriod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Save/Sign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→ Complete the note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TIPS &amp; TRICKS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medical procedure codes use the </a:t>
            </a:r>
            <a:r>
              <a:rPr lang="en" sz="10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Psych Medical note template.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</a:t>
            </a:r>
            <a:r>
              <a:rPr lang="en" sz="10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Key Phrases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write efficiently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“Refresh Data” button  if objective information is missing.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“Do Not Include in PDF”/”Delete from Note” checkboxes to remove unused sections.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can push note’s </a:t>
            </a:r>
            <a:r>
              <a:rPr i="1"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A/P to </a:t>
            </a:r>
            <a:r>
              <a:rPr b="1" i="1" lang="en" sz="10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Shared Treatment Plan 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reduce re-typing 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</a:t>
            </a:r>
            <a:r>
              <a:rPr b="1" i="1" lang="en" sz="10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CalMHSA 116 Medication Consent Report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see when were previous medication consents captured through service notes that use Psych Medical Note Template.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515622"/>
                </a:solidFill>
                <a:latin typeface="Martian Mono Medium"/>
                <a:ea typeface="Martian Mono Medium"/>
                <a:cs typeface="Martian Mono Medium"/>
                <a:sym typeface="Martian Mono Medium"/>
              </a:rPr>
              <a:t>WATCH OUTS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Labs Results section: Only displays last 2 months of data </a:t>
            </a:r>
            <a:b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Vitals section</a:t>
            </a:r>
            <a:r>
              <a:rPr b="1" i="0" lang="en" sz="1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 displays last 3 recent entries Diagnoses/Problem Lists section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 Display data across all programs within same CDAG.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Auto-filled text will pull from preceding note with same client and same author. Review for outdated information.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Missing billing diagnosis and unsigned notes are most common delays for claim processing.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Instructions for </a:t>
            </a: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7"/>
              </a:rPr>
              <a:t>amending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or  </a:t>
            </a: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8"/>
              </a:rPr>
              <a:t>fixing service errors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3"/>
          <p:cNvSpPr txBox="1"/>
          <p:nvPr/>
        </p:nvSpPr>
        <p:spPr>
          <a:xfrm>
            <a:off x="4432450" y="6290375"/>
            <a:ext cx="3156300" cy="1790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91425" spcFirstLastPara="1" rIns="91425" wrap="square" tIns="182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Martian Mono"/>
                <a:ea typeface="Martian Mono"/>
                <a:cs typeface="Martian Mono"/>
                <a:sym typeface="Martian Mono"/>
              </a:rPr>
              <a:t>Discharge/Transfer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Choose based on need: 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9"/>
              </a:rPr>
              <a:t>CalMHSA Discharge</a:t>
            </a:r>
            <a:r>
              <a:rPr b="0" i="0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0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Transfer Summary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Free text, provider-focused; includes active medications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1"/>
              </a:rPr>
              <a:t>CalMHSA 119 Aftercare Discharge Transfer Summary Report:</a:t>
            </a: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Combines objective medical data with text from the CalMHSA Discharge or Transfer Summary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4940" lvl="0" marL="1828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b="1" i="1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Discharge Instructions</a:t>
            </a:r>
            <a:r>
              <a:rPr b="0" i="0" lang="en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Free text, patient-focused</a:t>
            </a:r>
            <a:endParaRPr b="1" i="1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3"/>
          <p:cNvSpPr txBox="1"/>
          <p:nvPr/>
        </p:nvSpPr>
        <p:spPr>
          <a:xfrm>
            <a:off x="120850" y="2089791"/>
            <a:ext cx="11523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artian Mono"/>
                <a:ea typeface="Martian Mono"/>
                <a:cs typeface="Martian Mono"/>
                <a:sym typeface="Martian Mono"/>
              </a:rPr>
              <a:t>Client</a:t>
            </a:r>
            <a:endParaRPr b="1" i="0" sz="1200" u="none" cap="none" strike="noStrike">
              <a:solidFill>
                <a:srgbClr val="000000"/>
              </a:solidFill>
              <a:latin typeface="Martian Mono"/>
              <a:ea typeface="Martian Mono"/>
              <a:cs typeface="Martian Mono"/>
              <a:sym typeface="Martian Mon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000000"/>
                </a:solidFill>
                <a:latin typeface="Martian Mono"/>
                <a:ea typeface="Martian Mono"/>
                <a:cs typeface="Martian Mono"/>
                <a:sym typeface="Martian Mono"/>
              </a:rPr>
              <a:t>Workflows</a:t>
            </a:r>
            <a:endParaRPr b="1" i="0" sz="1200" u="none" cap="none" strike="noStrike">
              <a:solidFill>
                <a:srgbClr val="000000"/>
              </a:solidFill>
              <a:latin typeface="Martian Mono"/>
              <a:ea typeface="Martian Mono"/>
              <a:cs typeface="Martian Mono"/>
              <a:sym typeface="Martian Mono"/>
            </a:endParaRPr>
          </a:p>
        </p:txBody>
      </p:sp>
      <p:sp>
        <p:nvSpPr>
          <p:cNvPr id="95" name="Google Shape;95;p3"/>
          <p:cNvSpPr txBox="1"/>
          <p:nvPr/>
        </p:nvSpPr>
        <p:spPr>
          <a:xfrm>
            <a:off x="4432450" y="1696325"/>
            <a:ext cx="3156300" cy="1608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91425" spcFirstLastPara="1" rIns="91425" wrap="square" tIns="1828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Martian Mono"/>
                <a:ea typeface="Martian Mono"/>
                <a:cs typeface="Martian Mono"/>
                <a:sym typeface="Martian Mono"/>
              </a:rPr>
              <a:t>Medication </a:t>
            </a:r>
            <a:r>
              <a:rPr lang="en">
                <a:latin typeface="Martian Mono"/>
                <a:ea typeface="Martian Mono"/>
                <a:cs typeface="Martian Mono"/>
                <a:sym typeface="Martian Mono"/>
              </a:rPr>
              <a:t>Administration</a:t>
            </a:r>
            <a:r>
              <a:rPr lang="en">
                <a:latin typeface="Martian Mono"/>
                <a:ea typeface="Martian Mono"/>
                <a:cs typeface="Martian Mono"/>
                <a:sym typeface="Martian Mono"/>
              </a:rPr>
              <a:t> </a:t>
            </a:r>
            <a:endParaRPr sz="800">
              <a:solidFill>
                <a:srgbClr val="515622"/>
              </a:solidFill>
              <a:latin typeface="Martian Mono Medium"/>
              <a:ea typeface="Martian Mono Medium"/>
              <a:cs typeface="Martian Mono Medium"/>
              <a:sym typeface="Martian Mono Medium"/>
            </a:endParaRPr>
          </a:p>
          <a:p>
            <a:pPr indent="-177800" lvl="0" marL="228600" rtl="0" algn="l">
              <a:spcBef>
                <a:spcPts val="30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Complete your service note, using appropriate procedure code.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Complete </a:t>
            </a:r>
            <a:r>
              <a:rPr lang="en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22"/>
              </a:rPr>
              <a:t>AIMS</a:t>
            </a: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,if applicable.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2286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●"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Track injection history in </a:t>
            </a:r>
            <a:r>
              <a:rPr b="1" i="1" lang="en" sz="1000">
                <a:latin typeface="Calibri"/>
                <a:ea typeface="Calibri"/>
                <a:cs typeface="Calibri"/>
                <a:sym typeface="Calibri"/>
              </a:rPr>
              <a:t>Flowsheet→ Long-Acting Injectables</a:t>
            </a: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.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3" title="CalMHSARx-Nurses-logo.png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16100" y="318421"/>
            <a:ext cx="2624373" cy="45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