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sldIdLst>
    <p:sldId id="286" r:id="rId6"/>
    <p:sldId id="367" r:id="rId7"/>
    <p:sldId id="333" r:id="rId8"/>
    <p:sldId id="725" r:id="rId9"/>
    <p:sldId id="726" r:id="rId10"/>
    <p:sldId id="722" r:id="rId11"/>
    <p:sldId id="727" r:id="rId12"/>
    <p:sldId id="715" r:id="rId13"/>
    <p:sldId id="729" r:id="rId14"/>
    <p:sldId id="721" r:id="rId15"/>
    <p:sldId id="710" r:id="rId16"/>
    <p:sldId id="711" r:id="rId17"/>
    <p:sldId id="730" r:id="rId18"/>
    <p:sldId id="720" r:id="rId19"/>
    <p:sldId id="731" r:id="rId20"/>
    <p:sldId id="713" r:id="rId21"/>
    <p:sldId id="712" r:id="rId22"/>
    <p:sldId id="716" r:id="rId23"/>
    <p:sldId id="714" r:id="rId24"/>
    <p:sldId id="717" r:id="rId25"/>
    <p:sldId id="718" r:id="rId26"/>
    <p:sldId id="723" r:id="rId27"/>
    <p:sldId id="719" r:id="rId28"/>
    <p:sldId id="29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5AEB681-59F8-E1F2-3D9C-4D79DC7B00FA}" name="Delphine Huang" initials="DH" userId="S::delphine.huang@calmhsa.org::de32a577-7795-4957-b965-349349b3176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18385"/>
    <a:srgbClr val="F7F7F7"/>
    <a:srgbClr val="2D8184"/>
    <a:srgbClr val="E0E026"/>
    <a:srgbClr val="FBA4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680AB9-668F-4643-BC17-B96CC02AF4B9}" v="1" dt="2025-04-07T16:04:12.1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20" d="100"/>
          <a:sy n="120" d="100"/>
        </p:scale>
        <p:origin x="8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DB9EB93D-D5A5-AA5E-E122-B76C35EE3D76}"/>
              </a:ext>
            </a:extLst>
          </p:cNvPr>
          <p:cNvSpPr>
            <a:spLocks noGrp="1"/>
          </p:cNvSpPr>
          <p:nvPr>
            <p:ph type="sldNum" sz="quarter" idx="12"/>
          </p:nvPr>
        </p:nvSpPr>
        <p:spPr>
          <a:xfrm>
            <a:off x="10811819" y="6603999"/>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Tree>
    <p:extLst>
      <p:ext uri="{BB962C8B-B14F-4D97-AF65-F5344CB8AC3E}">
        <p14:creationId xmlns:p14="http://schemas.microsoft.com/office/powerpoint/2010/main" val="4256722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Title -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3BE7F94-6FB1-4E14-4F41-D81DC1669040}"/>
              </a:ext>
            </a:extLst>
          </p:cNvPr>
          <p:cNvSpPr>
            <a:spLocks noGrp="1"/>
          </p:cNvSpPr>
          <p:nvPr>
            <p:ph type="sldNum" sz="quarter" idx="12"/>
          </p:nvPr>
        </p:nvSpPr>
        <p:spPr>
          <a:xfrm>
            <a:off x="10811819" y="6603999"/>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Tree>
    <p:extLst>
      <p:ext uri="{BB962C8B-B14F-4D97-AF65-F5344CB8AC3E}">
        <p14:creationId xmlns:p14="http://schemas.microsoft.com/office/powerpoint/2010/main" val="269029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Title -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EB2E22EE-22F2-14DB-3327-81C6A41F2EA4}"/>
              </a:ext>
            </a:extLst>
          </p:cNvPr>
          <p:cNvSpPr>
            <a:spLocks noGrp="1"/>
          </p:cNvSpPr>
          <p:nvPr>
            <p:ph type="sldNum" sz="quarter" idx="12"/>
          </p:nvPr>
        </p:nvSpPr>
        <p:spPr>
          <a:xfrm>
            <a:off x="10811819" y="6585199"/>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Tree>
    <p:extLst>
      <p:ext uri="{BB962C8B-B14F-4D97-AF65-F5344CB8AC3E}">
        <p14:creationId xmlns:p14="http://schemas.microsoft.com/office/powerpoint/2010/main" val="680736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8EFF68-7E18-39F1-E8F5-8C1C95C13D14}"/>
              </a:ext>
            </a:extLst>
          </p:cNvPr>
          <p:cNvSpPr>
            <a:spLocks noGrp="1"/>
          </p:cNvSpPr>
          <p:nvPr>
            <p:ph sz="half" idx="1"/>
          </p:nvPr>
        </p:nvSpPr>
        <p:spPr>
          <a:xfrm>
            <a:off x="493858" y="1583578"/>
            <a:ext cx="5540920" cy="4351338"/>
          </a:xfrm>
        </p:spPr>
        <p:txBody>
          <a:bodyPr>
            <a:normAutofit/>
          </a:bodyPr>
          <a:lstStyle>
            <a:lvl1pPr>
              <a:defRPr sz="1400">
                <a:solidFill>
                  <a:srgbClr val="6D6E71"/>
                </a:solidFill>
              </a:defRPr>
            </a:lvl1pPr>
            <a:lvl2pPr>
              <a:defRPr sz="1200">
                <a:solidFill>
                  <a:srgbClr val="6D6E71"/>
                </a:solidFill>
              </a:defRPr>
            </a:lvl2pPr>
            <a:lvl3pPr>
              <a:defRPr sz="1100">
                <a:solidFill>
                  <a:srgbClr val="6D6E71"/>
                </a:solidFill>
              </a:defRPr>
            </a:lvl3pPr>
            <a:lvl4pPr>
              <a:defRPr sz="1050">
                <a:solidFill>
                  <a:srgbClr val="6D6E71"/>
                </a:solidFill>
              </a:defRPr>
            </a:lvl4pPr>
            <a:lvl5pPr>
              <a:defRPr sz="1050">
                <a:solidFill>
                  <a:srgbClr val="6D6E7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91D2A8-1256-A918-2D4B-B52359721420}"/>
              </a:ext>
            </a:extLst>
          </p:cNvPr>
          <p:cNvSpPr>
            <a:spLocks noGrp="1"/>
          </p:cNvSpPr>
          <p:nvPr>
            <p:ph sz="half" idx="2"/>
          </p:nvPr>
        </p:nvSpPr>
        <p:spPr>
          <a:xfrm>
            <a:off x="6157224" y="1583578"/>
            <a:ext cx="5540920" cy="4351338"/>
          </a:xfrm>
        </p:spPr>
        <p:txBody>
          <a:bodyPr>
            <a:normAutofit/>
          </a:bodyPr>
          <a:lstStyle>
            <a:lvl1pPr>
              <a:defRPr sz="1400">
                <a:solidFill>
                  <a:srgbClr val="5B6670"/>
                </a:solidFill>
              </a:defRPr>
            </a:lvl1pPr>
            <a:lvl2pPr>
              <a:defRPr sz="1200">
                <a:solidFill>
                  <a:srgbClr val="5B6670"/>
                </a:solidFill>
              </a:defRPr>
            </a:lvl2pPr>
            <a:lvl3pPr>
              <a:defRPr sz="1100">
                <a:solidFill>
                  <a:srgbClr val="5B6670"/>
                </a:solidFill>
              </a:defRPr>
            </a:lvl3pPr>
            <a:lvl4pPr>
              <a:defRPr sz="1050">
                <a:solidFill>
                  <a:srgbClr val="5B6670"/>
                </a:solidFill>
              </a:defRPr>
            </a:lvl4pPr>
            <a:lvl5pPr>
              <a:defRPr sz="1050">
                <a:solidFill>
                  <a:srgbClr val="5B667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EB48384F-822B-F498-3197-510694971B58}"/>
              </a:ext>
            </a:extLst>
          </p:cNvPr>
          <p:cNvSpPr>
            <a:spLocks noGrp="1"/>
          </p:cNvSpPr>
          <p:nvPr>
            <p:ph type="sldNum" sz="quarter" idx="12"/>
          </p:nvPr>
        </p:nvSpPr>
        <p:spPr>
          <a:xfrm>
            <a:off x="10811819" y="6612631"/>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2" name="Title 1">
            <a:extLst>
              <a:ext uri="{FF2B5EF4-FFF2-40B4-BE49-F238E27FC236}">
                <a16:creationId xmlns:a16="http://schemas.microsoft.com/office/drawing/2014/main" id="{69A33707-1A19-81B9-EB3F-644AE4639FF5}"/>
              </a:ext>
            </a:extLst>
          </p:cNvPr>
          <p:cNvSpPr>
            <a:spLocks noGrp="1"/>
          </p:cNvSpPr>
          <p:nvPr>
            <p:ph type="title" hasCustomPrompt="1"/>
          </p:nvPr>
        </p:nvSpPr>
        <p:spPr>
          <a:xfrm>
            <a:off x="493859" y="443753"/>
            <a:ext cx="11202174" cy="683827"/>
          </a:xfrm>
        </p:spPr>
        <p:txBody>
          <a:bodyPr/>
          <a:lstStyle>
            <a:lvl1pPr>
              <a:defRPr>
                <a:solidFill>
                  <a:srgbClr val="6D6E71"/>
                </a:solidFill>
              </a:defRPr>
            </a:lvl1pPr>
          </a:lstStyle>
          <a:p>
            <a:r>
              <a:rPr lang="en-US"/>
              <a:t>Click to Edit Master Slide Title</a:t>
            </a:r>
          </a:p>
        </p:txBody>
      </p:sp>
    </p:spTree>
    <p:extLst>
      <p:ext uri="{BB962C8B-B14F-4D97-AF65-F5344CB8AC3E}">
        <p14:creationId xmlns:p14="http://schemas.microsoft.com/office/powerpoint/2010/main" val="1902871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Title - 01">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4BC819-BB10-BF32-D955-17806E06AE69}"/>
              </a:ext>
            </a:extLst>
          </p:cNvPr>
          <p:cNvSpPr txBox="1"/>
          <p:nvPr userDrawn="1"/>
        </p:nvSpPr>
        <p:spPr>
          <a:xfrm>
            <a:off x="270111" y="3538268"/>
            <a:ext cx="4999383" cy="954107"/>
          </a:xfrm>
          <a:prstGeom prst="rect">
            <a:avLst/>
          </a:prstGeom>
          <a:noFill/>
        </p:spPr>
        <p:txBody>
          <a:bodyPr wrap="square" rtlCol="0">
            <a:spAutoFit/>
          </a:bodyPr>
          <a:lstStyle/>
          <a:p>
            <a:r>
              <a:rPr lang="en-US" sz="5600" b="1" i="0">
                <a:solidFill>
                  <a:schemeClr val="accent1"/>
                </a:solidFill>
                <a:latin typeface="Milligram" pitchFamily="2" charset="77"/>
              </a:rPr>
              <a:t>Questions?</a:t>
            </a:r>
          </a:p>
        </p:txBody>
      </p:sp>
      <p:sp>
        <p:nvSpPr>
          <p:cNvPr id="4" name="Rectangle 3">
            <a:extLst>
              <a:ext uri="{FF2B5EF4-FFF2-40B4-BE49-F238E27FC236}">
                <a16:creationId xmlns:a16="http://schemas.microsoft.com/office/drawing/2014/main" id="{5C355B5F-57B5-4ADC-D1F5-AD8D2893E67A}"/>
              </a:ext>
            </a:extLst>
          </p:cNvPr>
          <p:cNvSpPr/>
          <p:nvPr userDrawn="1"/>
        </p:nvSpPr>
        <p:spPr>
          <a:xfrm>
            <a:off x="359563" y="4492376"/>
            <a:ext cx="2385391" cy="139148"/>
          </a:xfrm>
          <a:prstGeom prst="rect">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E0058E4D-C914-646D-BBBD-79168BF37687}"/>
              </a:ext>
            </a:extLst>
          </p:cNvPr>
          <p:cNvSpPr>
            <a:spLocks noGrp="1"/>
          </p:cNvSpPr>
          <p:nvPr>
            <p:ph type="sldNum" sz="quarter" idx="12"/>
          </p:nvPr>
        </p:nvSpPr>
        <p:spPr>
          <a:xfrm>
            <a:off x="10811819" y="6603999"/>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Tree>
    <p:extLst>
      <p:ext uri="{BB962C8B-B14F-4D97-AF65-F5344CB8AC3E}">
        <p14:creationId xmlns:p14="http://schemas.microsoft.com/office/powerpoint/2010/main" val="3269637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4/7/25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4/7/25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4/7/25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4/7/25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2023.calmhsa.org/calmhsa-105-legal-hold-tracking-report-for-clinical-use-my-office/" TargetMode="Externa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nam12.safelinks.protection.outlook.com/?url=https%3A%2F%2Flinks.us1.defend.egress.com%2FWarning%3FcrId%3D66db445ab8704dab6ca48d20%26Domain%3Dcalmhsa.org%26Lang%3Den%26Base64Url%3DeNotxtEKgCAMBdAvuk6MIPqbMUWD1cSt_--l83RGxPSTqOSyJWG9h3Oy1ek_jrxDp6NyMMRUm8RlD1abtgJ1iENbZ4UHx-v0AZZzHUg%253D%26%40OriginalLink%3D2023.calmhsa.org&amp;data=05%7C02%7Cdelphine.huang%40calmhsa.org%7C98e50214f88a43c5d93a08dcce9e76b9%7C98ba9c50d5dd420c83bc5b79df61e840%7C0%7C0%7C638612427282796265%7CUnknown%7CTWFpbGZsb3d8eyJWIjoiMC4wLjAwMDAiLCJQIjoiV2luMzIiLCJBTiI6Ik1haWwiLCJXVCI6Mn0%3D%7C0%7C%7C%7C&amp;sdata=HPAROAvFSYdnqT5xs4h%2BcFDWpgnFDGCSuIxBj3uU6ow%3D&amp;reserved=0" TargetMode="Externa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hyperlink" Target="https://2023.calmhsa.org/calmhsa-105-legal-hold-tracking-report-for-clinical-use-my-office/" TargetMode="External"/><Relationship Id="rId3" Type="http://schemas.openxmlformats.org/officeDocument/2006/relationships/hyperlink" Target="https://2023.calmhsa.org/how-to-create-document-a-client-hold/" TargetMode="External"/><Relationship Id="rId7" Type="http://schemas.openxmlformats.org/officeDocument/2006/relationships/hyperlink" Target="https://2023.calmhsa.org/how-to-remove-legal-status-once-it-is-completed/" TargetMode="External"/><Relationship Id="rId2" Type="http://schemas.openxmlformats.org/officeDocument/2006/relationships/hyperlink" Target="https://2023.calmhsa.org/how-to-complete-legal-status-demographics-documentation/" TargetMode="External"/><Relationship Id="rId1" Type="http://schemas.openxmlformats.org/officeDocument/2006/relationships/slideLayout" Target="../slideLayouts/slideLayout15.xml"/><Relationship Id="rId6" Type="http://schemas.openxmlformats.org/officeDocument/2006/relationships/hyperlink" Target="https://2023.calmhsa.org/how-to-update-a-legal-status-order/" TargetMode="External"/><Relationship Id="rId5" Type="http://schemas.openxmlformats.org/officeDocument/2006/relationships/hyperlink" Target="https://2023.calmhsa.org/how-to-view-legal-status-in-orders-my-office/" TargetMode="External"/><Relationship Id="rId4" Type="http://schemas.openxmlformats.org/officeDocument/2006/relationships/hyperlink" Target="https://2023.calmhsa.org/how-to-view-the-clients-legal-status-from-the-whiteboard/" TargetMode="External"/><Relationship Id="rId9" Type="http://schemas.openxmlformats.org/officeDocument/2006/relationships/hyperlink" Target="https://nam12.safelinks.protection.outlook.com/?url=https%3A%2F%2Flinks.us1.defend.egress.com%2FWarning%3FcrId%3D66db445ab8704dab6ca48d20%26Domain%3Dcalmhsa.org%26Lang%3Den%26Base64Url%3DeNotxtEKgCAMBdAvuk6MIPqbMUWD1cSt_--l83RGxPSTqOSyJWG9h3Oy1ek_jrxDp6NyMMRUm8RlD1abtgJ1iENbZ4UHx-v0AZZzHUg%253D%26%40OriginalLink%3D2023.calmhsa.org&amp;data=05%7C02%7Cdelphine.huang%40calmhsa.org%7C98e50214f88a43c5d93a08dcce9e76b9%7C98ba9c50d5dd420c83bc5b79df61e840%7C0%7C0%7C638612427282796265%7CUnknown%7CTWFpbGZsb3d8eyJWIjoiMC4wLjAwMDAiLCJQIjoiV2luMzIiLCJBTiI6Ik1haWwiLCJXVCI6Mn0%3D%7C0%7C%7C%7C&amp;sdata=HPAROAvFSYdnqT5xs4h%2BcFDWpgnFDGCSuIxBj3uU6ow%3D&amp;reserved=0"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2D0E0C-7570-E07C-3134-CE34A78B3AD3}"/>
              </a:ext>
            </a:extLst>
          </p:cNvPr>
          <p:cNvSpPr/>
          <p:nvPr/>
        </p:nvSpPr>
        <p:spPr>
          <a:xfrm>
            <a:off x="565945" y="3600656"/>
            <a:ext cx="2385391" cy="146954"/>
          </a:xfrm>
          <a:prstGeom prst="rect">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2F22BD1-DDA2-BFA4-2C5B-5F9B17021539}"/>
              </a:ext>
            </a:extLst>
          </p:cNvPr>
          <p:cNvSpPr txBox="1"/>
          <p:nvPr/>
        </p:nvSpPr>
        <p:spPr>
          <a:xfrm>
            <a:off x="270346" y="2001927"/>
            <a:ext cx="10689076" cy="810928"/>
          </a:xfrm>
          <a:prstGeom prst="rect">
            <a:avLst/>
          </a:prstGeom>
          <a:noFill/>
        </p:spPr>
        <p:txBody>
          <a:bodyPr wrap="square" lIns="91440" tIns="45720" rIns="91440" bIns="45720" rtlCol="0" anchor="t">
            <a:spAutoFit/>
          </a:bodyPr>
          <a:lstStyle/>
          <a:p>
            <a:pPr>
              <a:lnSpc>
                <a:spcPts val="5500"/>
              </a:lnSpc>
            </a:pPr>
            <a:r>
              <a:rPr lang="en-US" sz="5600" b="1">
                <a:solidFill>
                  <a:srgbClr val="6D6E71"/>
                </a:solidFill>
                <a:latin typeface="Milligram"/>
              </a:rPr>
              <a:t>Legal Status Tracking Workflow</a:t>
            </a:r>
            <a:endParaRPr lang="en-US" sz="5600" b="1" i="0">
              <a:solidFill>
                <a:srgbClr val="6D6E71"/>
              </a:solidFill>
              <a:latin typeface="Milligram" pitchFamily="2" charset="77"/>
            </a:endParaRPr>
          </a:p>
        </p:txBody>
      </p:sp>
      <p:sp>
        <p:nvSpPr>
          <p:cNvPr id="3" name="TextBox 2">
            <a:extLst>
              <a:ext uri="{FF2B5EF4-FFF2-40B4-BE49-F238E27FC236}">
                <a16:creationId xmlns:a16="http://schemas.microsoft.com/office/drawing/2014/main" id="{34922593-12D8-4005-5531-67AC6C89A56B}"/>
              </a:ext>
            </a:extLst>
          </p:cNvPr>
          <p:cNvSpPr txBox="1"/>
          <p:nvPr/>
        </p:nvSpPr>
        <p:spPr>
          <a:xfrm>
            <a:off x="784746" y="3935104"/>
            <a:ext cx="293426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2">
                    <a:lumMod val="49000"/>
                  </a:schemeClr>
                </a:solidFill>
              </a:rPr>
              <a:t>Zoom Trainings</a:t>
            </a:r>
          </a:p>
          <a:p>
            <a:r>
              <a:rPr lang="en-US">
                <a:solidFill>
                  <a:schemeClr val="bg2">
                    <a:lumMod val="49000"/>
                  </a:schemeClr>
                </a:solidFill>
              </a:rPr>
              <a:t>09.12.24</a:t>
            </a:r>
          </a:p>
          <a:p>
            <a:r>
              <a:rPr lang="en-US">
                <a:solidFill>
                  <a:schemeClr val="bg2">
                    <a:lumMod val="49000"/>
                  </a:schemeClr>
                </a:solidFill>
              </a:rPr>
              <a:t>09.19.24</a:t>
            </a:r>
          </a:p>
        </p:txBody>
      </p:sp>
    </p:spTree>
    <p:extLst>
      <p:ext uri="{BB962C8B-B14F-4D97-AF65-F5344CB8AC3E}">
        <p14:creationId xmlns:p14="http://schemas.microsoft.com/office/powerpoint/2010/main" val="883596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7D58A7-B0F0-61A4-7FBF-768A274F75A7}"/>
              </a:ext>
            </a:extLst>
          </p:cNvPr>
          <p:cNvSpPr>
            <a:spLocks noGrp="1"/>
          </p:cNvSpPr>
          <p:nvPr>
            <p:ph sz="half" idx="1"/>
          </p:nvPr>
        </p:nvSpPr>
        <p:spPr>
          <a:xfrm>
            <a:off x="493858" y="1583578"/>
            <a:ext cx="10558396" cy="795153"/>
          </a:xfrm>
        </p:spPr>
        <p:txBody>
          <a:bodyPr vert="horz" lIns="91440" tIns="45720" rIns="91440" bIns="45720" rtlCol="0" anchor="t">
            <a:normAutofit/>
          </a:bodyPr>
          <a:lstStyle/>
          <a:p>
            <a:pPr marL="0" indent="0">
              <a:buNone/>
            </a:pPr>
            <a:r>
              <a:rPr lang="en-US" sz="1600"/>
              <a:t>If you are a clinician or social worker who is placing the legal status, and there is no "ordering physician,"  they can choose "</a:t>
            </a:r>
            <a:r>
              <a:rPr lang="en-US" sz="1600" b="1"/>
              <a:t>N.A. Provider" </a:t>
            </a:r>
            <a:r>
              <a:rPr lang="en-US" sz="1600"/>
              <a:t>to allow for this order to have mandatory fields completed.</a:t>
            </a:r>
          </a:p>
          <a:p>
            <a:pPr marL="0" indent="0">
              <a:buNone/>
            </a:pPr>
            <a:endParaRPr lang="en-US"/>
          </a:p>
          <a:p>
            <a:pPr marL="0" indent="0">
              <a:buNone/>
            </a:pPr>
            <a:endParaRPr lang="en-US"/>
          </a:p>
        </p:txBody>
      </p:sp>
      <p:sp>
        <p:nvSpPr>
          <p:cNvPr id="4" name="Title 3">
            <a:extLst>
              <a:ext uri="{FF2B5EF4-FFF2-40B4-BE49-F238E27FC236}">
                <a16:creationId xmlns:a16="http://schemas.microsoft.com/office/drawing/2014/main" id="{5CD12832-0769-05F6-BEC2-C635735C5406}"/>
              </a:ext>
            </a:extLst>
          </p:cNvPr>
          <p:cNvSpPr>
            <a:spLocks noGrp="1"/>
          </p:cNvSpPr>
          <p:nvPr>
            <p:ph type="title"/>
          </p:nvPr>
        </p:nvSpPr>
        <p:spPr/>
        <p:txBody>
          <a:bodyPr>
            <a:noAutofit/>
          </a:bodyPr>
          <a:lstStyle/>
          <a:p>
            <a:r>
              <a:rPr lang="en-US" sz="3000">
                <a:solidFill>
                  <a:srgbClr val="318385"/>
                </a:solidFill>
                <a:latin typeface="Milligram Medium"/>
              </a:rPr>
              <a:t>If you have no prescribing provider and you are ordering a legal status</a:t>
            </a:r>
          </a:p>
        </p:txBody>
      </p:sp>
      <p:pic>
        <p:nvPicPr>
          <p:cNvPr id="8" name="Content Placeholder 7" descr="A screenshot of a computer&#10;&#10;Description automatically generated">
            <a:extLst>
              <a:ext uri="{FF2B5EF4-FFF2-40B4-BE49-F238E27FC236}">
                <a16:creationId xmlns:a16="http://schemas.microsoft.com/office/drawing/2014/main" id="{71E68B62-8D18-A561-A6D2-EB6DE6902659}"/>
              </a:ext>
            </a:extLst>
          </p:cNvPr>
          <p:cNvPicPr>
            <a:picLocks noGrp="1" noChangeAspect="1"/>
          </p:cNvPicPr>
          <p:nvPr>
            <p:ph sz="half" idx="2"/>
          </p:nvPr>
        </p:nvPicPr>
        <p:blipFill>
          <a:blip r:embed="rId2"/>
          <a:stretch>
            <a:fillRect/>
          </a:stretch>
        </p:blipFill>
        <p:spPr>
          <a:xfrm>
            <a:off x="1054336" y="2286190"/>
            <a:ext cx="10745966" cy="4017935"/>
          </a:xfrm>
        </p:spPr>
      </p:pic>
      <p:sp>
        <p:nvSpPr>
          <p:cNvPr id="5" name="Rectangle 4">
            <a:extLst>
              <a:ext uri="{FF2B5EF4-FFF2-40B4-BE49-F238E27FC236}">
                <a16:creationId xmlns:a16="http://schemas.microsoft.com/office/drawing/2014/main" id="{C4072623-4EFB-C87D-9DA1-618FF31459D4}"/>
              </a:ext>
            </a:extLst>
          </p:cNvPr>
          <p:cNvSpPr/>
          <p:nvPr/>
        </p:nvSpPr>
        <p:spPr>
          <a:xfrm>
            <a:off x="2540376" y="3136442"/>
            <a:ext cx="2327765" cy="283483"/>
          </a:xfrm>
          <a:prstGeom prst="rect">
            <a:avLst/>
          </a:prstGeom>
          <a:no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98DB0F5-EC2A-DD5F-B591-ADECC862D34D}"/>
              </a:ext>
            </a:extLst>
          </p:cNvPr>
          <p:cNvSpPr/>
          <p:nvPr/>
        </p:nvSpPr>
        <p:spPr>
          <a:xfrm>
            <a:off x="2540375" y="5785298"/>
            <a:ext cx="2327765" cy="283483"/>
          </a:xfrm>
          <a:prstGeom prst="rect">
            <a:avLst/>
          </a:prstGeom>
          <a:no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9221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323118-FA50-4CEB-55E8-E7BC3D851E94}"/>
              </a:ext>
            </a:extLst>
          </p:cNvPr>
          <p:cNvSpPr>
            <a:spLocks noGrp="1"/>
          </p:cNvSpPr>
          <p:nvPr>
            <p:ph sz="half" idx="1"/>
          </p:nvPr>
        </p:nvSpPr>
        <p:spPr>
          <a:xfrm>
            <a:off x="493858" y="1583578"/>
            <a:ext cx="9962666" cy="1732634"/>
          </a:xfrm>
        </p:spPr>
        <p:txBody>
          <a:bodyPr vert="horz" lIns="91440" tIns="45720" rIns="91440" bIns="45720" rtlCol="0" anchor="t">
            <a:normAutofit/>
          </a:bodyPr>
          <a:lstStyle/>
          <a:p>
            <a:pPr marL="342900" indent="-342900">
              <a:lnSpc>
                <a:spcPct val="100000"/>
              </a:lnSpc>
              <a:spcBef>
                <a:spcPts val="0"/>
              </a:spcBef>
              <a:buAutoNum type="arabicPeriod"/>
            </a:pPr>
            <a:r>
              <a:rPr lang="en-US" sz="1600">
                <a:latin typeface="Aptos"/>
                <a:ea typeface="Open Sans"/>
                <a:cs typeface="Open Sans"/>
              </a:rPr>
              <a:t>Legal Status Name Code will populate under the </a:t>
            </a:r>
            <a:r>
              <a:rPr lang="en-US" sz="1600" b="1">
                <a:latin typeface="Aptos"/>
                <a:ea typeface="Open Sans"/>
                <a:cs typeface="Open Sans"/>
              </a:rPr>
              <a:t>Observations</a:t>
            </a:r>
            <a:r>
              <a:rPr lang="en-US" sz="1600">
                <a:latin typeface="Aptos"/>
                <a:ea typeface="Open Sans"/>
                <a:cs typeface="Open Sans"/>
              </a:rPr>
              <a:t> column</a:t>
            </a:r>
            <a:endParaRPr lang="en-US" sz="1600">
              <a:latin typeface="Aptos"/>
              <a:ea typeface="Open Sans"/>
            </a:endParaRPr>
          </a:p>
          <a:p>
            <a:pPr marL="342900" indent="-342900">
              <a:lnSpc>
                <a:spcPct val="100000"/>
              </a:lnSpc>
              <a:spcBef>
                <a:spcPts val="0"/>
              </a:spcBef>
              <a:buAutoNum type="arabicPeriod"/>
            </a:pPr>
            <a:r>
              <a:rPr lang="en-US" sz="1600">
                <a:latin typeface="Aptos"/>
                <a:ea typeface="Open Sans"/>
                <a:cs typeface="Open Sans"/>
              </a:rPr>
              <a:t>Legal Reason will populate populates under the </a:t>
            </a:r>
            <a:r>
              <a:rPr lang="en-US" sz="1600" b="1">
                <a:latin typeface="Aptos"/>
                <a:ea typeface="Open Sans"/>
                <a:cs typeface="Open Sans"/>
              </a:rPr>
              <a:t>Legal Status</a:t>
            </a:r>
            <a:r>
              <a:rPr lang="en-US" sz="1600">
                <a:latin typeface="Aptos"/>
                <a:ea typeface="Open Sans"/>
                <a:cs typeface="Open Sans"/>
              </a:rPr>
              <a:t> Column </a:t>
            </a:r>
          </a:p>
          <a:p>
            <a:pPr marL="342900" indent="-342900">
              <a:lnSpc>
                <a:spcPct val="100000"/>
              </a:lnSpc>
              <a:spcBef>
                <a:spcPts val="0"/>
              </a:spcBef>
              <a:buAutoNum type="arabicPeriod"/>
            </a:pPr>
            <a:r>
              <a:rPr lang="en-US" sz="1600">
                <a:latin typeface="Aptos"/>
                <a:ea typeface="Open Sans"/>
                <a:cs typeface="Open Sans"/>
              </a:rPr>
              <a:t>To remove this, you must either complete or discontinue order. </a:t>
            </a:r>
          </a:p>
          <a:p>
            <a:pPr marL="342900" indent="-342900">
              <a:lnSpc>
                <a:spcPct val="100000"/>
              </a:lnSpc>
              <a:spcBef>
                <a:spcPts val="0"/>
              </a:spcBef>
              <a:spcAft>
                <a:spcPts val="0"/>
              </a:spcAft>
              <a:buAutoNum type="arabicPeriod"/>
            </a:pPr>
            <a:r>
              <a:rPr lang="en-US" sz="1600">
                <a:latin typeface="Aptos"/>
                <a:ea typeface="Open Sans"/>
                <a:cs typeface="Open Sans"/>
              </a:rPr>
              <a:t>To add a new Legal Status under these columns, a new order must be placed.</a:t>
            </a:r>
          </a:p>
        </p:txBody>
      </p:sp>
      <p:pic>
        <p:nvPicPr>
          <p:cNvPr id="7" name="Content Placeholder 6" descr="A white rectangular object with a black border&#10;&#10;Description automatically generated">
            <a:extLst>
              <a:ext uri="{FF2B5EF4-FFF2-40B4-BE49-F238E27FC236}">
                <a16:creationId xmlns:a16="http://schemas.microsoft.com/office/drawing/2014/main" id="{D870F2F6-EB52-14C6-DB13-1926AF920599}"/>
              </a:ext>
            </a:extLst>
          </p:cNvPr>
          <p:cNvPicPr>
            <a:picLocks noGrp="1" noChangeAspect="1"/>
          </p:cNvPicPr>
          <p:nvPr>
            <p:ph sz="half" idx="2"/>
          </p:nvPr>
        </p:nvPicPr>
        <p:blipFill>
          <a:blip r:embed="rId2"/>
          <a:stretch>
            <a:fillRect/>
          </a:stretch>
        </p:blipFill>
        <p:spPr>
          <a:xfrm>
            <a:off x="128420" y="4347750"/>
            <a:ext cx="11929020" cy="549177"/>
          </a:xfrm>
        </p:spPr>
      </p:pic>
      <p:sp>
        <p:nvSpPr>
          <p:cNvPr id="4" name="Slide Number Placeholder 3">
            <a:extLst>
              <a:ext uri="{FF2B5EF4-FFF2-40B4-BE49-F238E27FC236}">
                <a16:creationId xmlns:a16="http://schemas.microsoft.com/office/drawing/2014/main" id="{4556C83C-F66D-A178-16DE-F9A37BF85374}"/>
              </a:ext>
            </a:extLst>
          </p:cNvPr>
          <p:cNvSpPr>
            <a:spLocks noGrp="1"/>
          </p:cNvSpPr>
          <p:nvPr>
            <p:ph type="sldNum" sz="quarter" idx="12"/>
          </p:nvPr>
        </p:nvSpPr>
        <p:spPr/>
        <p:txBody>
          <a:bodyPr/>
          <a:lstStyle/>
          <a:p>
            <a:fld id="{E69ADA5A-ACD3-6B42-AF84-3EB805ACEC88}" type="slidenum">
              <a:rPr lang="en-US" smtClean="0"/>
              <a:pPr/>
              <a:t>11</a:t>
            </a:fld>
            <a:endParaRPr lang="en-US"/>
          </a:p>
        </p:txBody>
      </p:sp>
      <p:sp>
        <p:nvSpPr>
          <p:cNvPr id="5" name="Title 4">
            <a:extLst>
              <a:ext uri="{FF2B5EF4-FFF2-40B4-BE49-F238E27FC236}">
                <a16:creationId xmlns:a16="http://schemas.microsoft.com/office/drawing/2014/main" id="{358E0F28-4D5C-4D8A-0063-39055269AE74}"/>
              </a:ext>
            </a:extLst>
          </p:cNvPr>
          <p:cNvSpPr>
            <a:spLocks noGrp="1"/>
          </p:cNvSpPr>
          <p:nvPr>
            <p:ph type="title"/>
          </p:nvPr>
        </p:nvSpPr>
        <p:spPr/>
        <p:txBody>
          <a:bodyPr lIns="91440" tIns="45720" rIns="91440" bIns="45720" anchor="ctr">
            <a:normAutofit fontScale="90000"/>
          </a:bodyPr>
          <a:lstStyle/>
          <a:p>
            <a:r>
              <a:rPr lang="en-US">
                <a:solidFill>
                  <a:srgbClr val="318385"/>
                </a:solidFill>
                <a:latin typeface="Milligram Medium"/>
              </a:rPr>
              <a:t>Viewing legal status order on the whiteboard</a:t>
            </a:r>
          </a:p>
        </p:txBody>
      </p:sp>
      <p:pic>
        <p:nvPicPr>
          <p:cNvPr id="8" name="Picture 7" descr="A white rectangular object with black text&#10;&#10;Description automatically generated">
            <a:extLst>
              <a:ext uri="{FF2B5EF4-FFF2-40B4-BE49-F238E27FC236}">
                <a16:creationId xmlns:a16="http://schemas.microsoft.com/office/drawing/2014/main" id="{3D71DB04-7152-02EB-DFF1-35956818956B}"/>
              </a:ext>
            </a:extLst>
          </p:cNvPr>
          <p:cNvPicPr>
            <a:picLocks noChangeAspect="1"/>
          </p:cNvPicPr>
          <p:nvPr/>
        </p:nvPicPr>
        <p:blipFill>
          <a:blip r:embed="rId3"/>
          <a:srcRect r="-98" b="12987"/>
          <a:stretch/>
        </p:blipFill>
        <p:spPr>
          <a:xfrm>
            <a:off x="133350" y="3548063"/>
            <a:ext cx="11937033" cy="787359"/>
          </a:xfrm>
          <a:prstGeom prst="rect">
            <a:avLst/>
          </a:prstGeom>
        </p:spPr>
      </p:pic>
      <p:sp>
        <p:nvSpPr>
          <p:cNvPr id="3" name="Rectangle 2">
            <a:extLst>
              <a:ext uri="{FF2B5EF4-FFF2-40B4-BE49-F238E27FC236}">
                <a16:creationId xmlns:a16="http://schemas.microsoft.com/office/drawing/2014/main" id="{6711B361-7C7F-7C3E-80C0-49C661694292}"/>
              </a:ext>
            </a:extLst>
          </p:cNvPr>
          <p:cNvSpPr/>
          <p:nvPr/>
        </p:nvSpPr>
        <p:spPr>
          <a:xfrm>
            <a:off x="498790" y="4473535"/>
            <a:ext cx="1522634" cy="297861"/>
          </a:xfrm>
          <a:prstGeom prst="rect">
            <a:avLst/>
          </a:prstGeom>
          <a:no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3A512B6-ABCA-AA57-1495-5101F5427056}"/>
              </a:ext>
            </a:extLst>
          </p:cNvPr>
          <p:cNvSpPr/>
          <p:nvPr/>
        </p:nvSpPr>
        <p:spPr>
          <a:xfrm>
            <a:off x="9599657" y="4473534"/>
            <a:ext cx="1522634" cy="297861"/>
          </a:xfrm>
          <a:prstGeom prst="rect">
            <a:avLst/>
          </a:prstGeom>
          <a:solidFill>
            <a:srgbClr val="F7F7F7"/>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6" name="Rectangle 5">
            <a:extLst>
              <a:ext uri="{FF2B5EF4-FFF2-40B4-BE49-F238E27FC236}">
                <a16:creationId xmlns:a16="http://schemas.microsoft.com/office/drawing/2014/main" id="{8BC122E8-066E-8A60-3D7A-28C51DCB576A}"/>
              </a:ext>
            </a:extLst>
          </p:cNvPr>
          <p:cNvSpPr/>
          <p:nvPr/>
        </p:nvSpPr>
        <p:spPr>
          <a:xfrm>
            <a:off x="8233809" y="4473536"/>
            <a:ext cx="1522634" cy="297861"/>
          </a:xfrm>
          <a:prstGeom prst="rect">
            <a:avLst/>
          </a:prstGeom>
          <a:no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6076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323118-FA50-4CEB-55E8-E7BC3D851E94}"/>
              </a:ext>
            </a:extLst>
          </p:cNvPr>
          <p:cNvSpPr>
            <a:spLocks noGrp="1"/>
          </p:cNvSpPr>
          <p:nvPr>
            <p:ph sz="half" idx="1"/>
          </p:nvPr>
        </p:nvSpPr>
        <p:spPr>
          <a:xfrm>
            <a:off x="364462" y="2388710"/>
            <a:ext cx="5066468" cy="4351338"/>
          </a:xfrm>
        </p:spPr>
        <p:txBody>
          <a:bodyPr vert="horz" lIns="91440" tIns="45720" rIns="91440" bIns="45720" rtlCol="0" anchor="t">
            <a:normAutofit/>
          </a:bodyPr>
          <a:lstStyle/>
          <a:p>
            <a:pPr marL="342900" indent="-342900">
              <a:lnSpc>
                <a:spcPct val="100000"/>
              </a:lnSpc>
              <a:spcBef>
                <a:spcPts val="0"/>
              </a:spcBef>
              <a:spcAft>
                <a:spcPts val="0"/>
              </a:spcAft>
              <a:buAutoNum type="arabicPeriod"/>
            </a:pPr>
            <a:r>
              <a:rPr lang="en-US" sz="1600">
                <a:latin typeface="Aptos"/>
                <a:ea typeface="Open Sans"/>
                <a:cs typeface="Open Sans"/>
              </a:rPr>
              <a:t>You MUST do this through the Client Orders (Client) screen</a:t>
            </a:r>
          </a:p>
          <a:p>
            <a:pPr marL="342900" indent="-342900">
              <a:lnSpc>
                <a:spcPct val="100000"/>
              </a:lnSpc>
              <a:spcBef>
                <a:spcPts val="0"/>
              </a:spcBef>
              <a:buAutoNum type="arabicPeriod"/>
            </a:pPr>
            <a:r>
              <a:rPr lang="en-US" sz="1600">
                <a:latin typeface="Aptos"/>
                <a:ea typeface="Open Sans"/>
                <a:cs typeface="Open Sans"/>
              </a:rPr>
              <a:t>Select your order to modify by adding checkmark.</a:t>
            </a:r>
          </a:p>
          <a:p>
            <a:pPr marL="342900" indent="-342900">
              <a:lnSpc>
                <a:spcPct val="100000"/>
              </a:lnSpc>
              <a:spcBef>
                <a:spcPts val="0"/>
              </a:spcBef>
              <a:spcAft>
                <a:spcPts val="0"/>
              </a:spcAft>
              <a:buAutoNum type="arabicPeriod"/>
            </a:pPr>
            <a:endParaRPr lang="en-US" sz="1600">
              <a:latin typeface="Aptos"/>
              <a:ea typeface="Open Sans"/>
              <a:cs typeface="Open Sans"/>
            </a:endParaRPr>
          </a:p>
        </p:txBody>
      </p:sp>
      <p:sp>
        <p:nvSpPr>
          <p:cNvPr id="4" name="Slide Number Placeholder 3">
            <a:extLst>
              <a:ext uri="{FF2B5EF4-FFF2-40B4-BE49-F238E27FC236}">
                <a16:creationId xmlns:a16="http://schemas.microsoft.com/office/drawing/2014/main" id="{4556C83C-F66D-A178-16DE-F9A37BF85374}"/>
              </a:ext>
            </a:extLst>
          </p:cNvPr>
          <p:cNvSpPr>
            <a:spLocks noGrp="1"/>
          </p:cNvSpPr>
          <p:nvPr>
            <p:ph type="sldNum" sz="quarter" idx="12"/>
          </p:nvPr>
        </p:nvSpPr>
        <p:spPr/>
        <p:txBody>
          <a:bodyPr/>
          <a:lstStyle/>
          <a:p>
            <a:fld id="{E69ADA5A-ACD3-6B42-AF84-3EB805ACEC88}" type="slidenum">
              <a:rPr lang="en-US" smtClean="0"/>
              <a:pPr/>
              <a:t>12</a:t>
            </a:fld>
            <a:endParaRPr lang="en-US"/>
          </a:p>
        </p:txBody>
      </p:sp>
      <p:sp>
        <p:nvSpPr>
          <p:cNvPr id="5" name="Title 4">
            <a:extLst>
              <a:ext uri="{FF2B5EF4-FFF2-40B4-BE49-F238E27FC236}">
                <a16:creationId xmlns:a16="http://schemas.microsoft.com/office/drawing/2014/main" id="{358E0F28-4D5C-4D8A-0063-39055269AE74}"/>
              </a:ext>
            </a:extLst>
          </p:cNvPr>
          <p:cNvSpPr>
            <a:spLocks noGrp="1"/>
          </p:cNvSpPr>
          <p:nvPr>
            <p:ph type="title"/>
          </p:nvPr>
        </p:nvSpPr>
        <p:spPr>
          <a:xfrm>
            <a:off x="644112" y="508147"/>
            <a:ext cx="11202174" cy="683827"/>
          </a:xfrm>
        </p:spPr>
        <p:txBody>
          <a:bodyPr lIns="91440" tIns="45720" rIns="91440" bIns="45720" anchor="ctr">
            <a:normAutofit fontScale="90000"/>
          </a:bodyPr>
          <a:lstStyle/>
          <a:p>
            <a:r>
              <a:rPr lang="en-US">
                <a:solidFill>
                  <a:srgbClr val="318385"/>
                </a:solidFill>
                <a:latin typeface="Milligram Medium"/>
              </a:rPr>
              <a:t>Changing an existing order to a different legal status</a:t>
            </a:r>
          </a:p>
        </p:txBody>
      </p:sp>
      <p:pic>
        <p:nvPicPr>
          <p:cNvPr id="3" name="Picture 2" descr="A screenshot of a medical form&#10;&#10;Description automatically generated">
            <a:extLst>
              <a:ext uri="{FF2B5EF4-FFF2-40B4-BE49-F238E27FC236}">
                <a16:creationId xmlns:a16="http://schemas.microsoft.com/office/drawing/2014/main" id="{248CD1DC-3860-41AB-5C5E-2ED062F78C6D}"/>
              </a:ext>
            </a:extLst>
          </p:cNvPr>
          <p:cNvPicPr>
            <a:picLocks noChangeAspect="1"/>
          </p:cNvPicPr>
          <p:nvPr/>
        </p:nvPicPr>
        <p:blipFill>
          <a:blip r:embed="rId2"/>
          <a:stretch>
            <a:fillRect/>
          </a:stretch>
        </p:blipFill>
        <p:spPr>
          <a:xfrm>
            <a:off x="5804476" y="1502251"/>
            <a:ext cx="6096000" cy="3852276"/>
          </a:xfrm>
          <a:prstGeom prst="rect">
            <a:avLst/>
          </a:prstGeom>
        </p:spPr>
      </p:pic>
      <p:sp>
        <p:nvSpPr>
          <p:cNvPr id="10" name="Rectangle 9">
            <a:extLst>
              <a:ext uri="{FF2B5EF4-FFF2-40B4-BE49-F238E27FC236}">
                <a16:creationId xmlns:a16="http://schemas.microsoft.com/office/drawing/2014/main" id="{7C17AA25-D02A-F903-934E-3EA650487D51}"/>
              </a:ext>
            </a:extLst>
          </p:cNvPr>
          <p:cNvSpPr/>
          <p:nvPr/>
        </p:nvSpPr>
        <p:spPr>
          <a:xfrm>
            <a:off x="5890300" y="3337725"/>
            <a:ext cx="1522634" cy="297861"/>
          </a:xfrm>
          <a:prstGeom prst="rect">
            <a:avLst/>
          </a:prstGeom>
          <a:no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A23B94E-7A2C-E209-E611-2206ACC14B89}"/>
              </a:ext>
            </a:extLst>
          </p:cNvPr>
          <p:cNvSpPr/>
          <p:nvPr/>
        </p:nvSpPr>
        <p:spPr>
          <a:xfrm>
            <a:off x="10922375" y="4142857"/>
            <a:ext cx="429955" cy="269107"/>
          </a:xfrm>
          <a:prstGeom prst="rect">
            <a:avLst/>
          </a:prstGeom>
          <a:no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1147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D0C79E-8315-617A-B491-22A8C4DE1A78}"/>
              </a:ext>
            </a:extLst>
          </p:cNvPr>
          <p:cNvSpPr>
            <a:spLocks noGrp="1"/>
          </p:cNvSpPr>
          <p:nvPr>
            <p:ph sz="half" idx="1"/>
          </p:nvPr>
        </p:nvSpPr>
        <p:spPr/>
        <p:txBody>
          <a:bodyPr vert="horz" lIns="91440" tIns="45720" rIns="91440" bIns="45720" rtlCol="0" anchor="t">
            <a:normAutofit/>
          </a:bodyPr>
          <a:lstStyle/>
          <a:p>
            <a:pPr marL="342900" indent="-342900">
              <a:lnSpc>
                <a:spcPct val="100000"/>
              </a:lnSpc>
              <a:spcBef>
                <a:spcPts val="0"/>
              </a:spcBef>
              <a:buAutoNum type="arabicPeriod"/>
            </a:pPr>
            <a:r>
              <a:rPr lang="en-US" sz="1600"/>
              <a:t>Click the radio button in the order list to get your order to populate </a:t>
            </a:r>
            <a:endParaRPr lang="en-US" sz="1600">
              <a:solidFill>
                <a:srgbClr val="000000"/>
              </a:solidFill>
            </a:endParaRPr>
          </a:p>
          <a:p>
            <a:pPr marL="342900" indent="-342900">
              <a:lnSpc>
                <a:spcPct val="100000"/>
              </a:lnSpc>
              <a:spcBef>
                <a:spcPts val="0"/>
              </a:spcBef>
              <a:buAutoNum type="arabicPeriod"/>
            </a:pPr>
            <a:r>
              <a:rPr lang="en-US" sz="1600"/>
              <a:t>Edit any information you need to </a:t>
            </a:r>
            <a:endParaRPr lang="en-US" sz="1600">
              <a:solidFill>
                <a:srgbClr val="000000"/>
              </a:solidFill>
            </a:endParaRPr>
          </a:p>
          <a:p>
            <a:pPr marL="342900" indent="-342900">
              <a:lnSpc>
                <a:spcPct val="100000"/>
              </a:lnSpc>
              <a:spcBef>
                <a:spcPts val="0"/>
              </a:spcBef>
              <a:buAutoNum type="arabicPeriod"/>
            </a:pPr>
            <a:r>
              <a:rPr lang="en-US" sz="1600"/>
              <a:t>This will discontinue the previous version of the order and create a new PDF with your name, time stamp. </a:t>
            </a:r>
            <a:endParaRPr lang="en-US" sz="1600">
              <a:solidFill>
                <a:srgbClr val="000000"/>
              </a:solidFill>
            </a:endParaRPr>
          </a:p>
          <a:p>
            <a:pPr marL="342900" indent="-342900">
              <a:lnSpc>
                <a:spcPct val="100000"/>
              </a:lnSpc>
              <a:spcBef>
                <a:spcPts val="0"/>
              </a:spcBef>
              <a:buAutoNum type="arabicPeriod"/>
            </a:pPr>
            <a:r>
              <a:rPr lang="en-US" sz="1600"/>
              <a:t>The PDF of the previous version will still exist in the Client Documents</a:t>
            </a:r>
            <a:endParaRPr lang="en-US"/>
          </a:p>
        </p:txBody>
      </p:sp>
      <p:sp>
        <p:nvSpPr>
          <p:cNvPr id="3" name="Content Placeholder 2">
            <a:extLst>
              <a:ext uri="{FF2B5EF4-FFF2-40B4-BE49-F238E27FC236}">
                <a16:creationId xmlns:a16="http://schemas.microsoft.com/office/drawing/2014/main" id="{1890CD1C-AB12-D683-9393-25DFF904A1C6}"/>
              </a:ext>
            </a:extLst>
          </p:cNvPr>
          <p:cNvSpPr>
            <a:spLocks noGrp="1"/>
          </p:cNvSpPr>
          <p:nvPr>
            <p:ph sz="half" idx="2"/>
          </p:nvPr>
        </p:nvSpPr>
        <p:spPr/>
        <p:txBody>
          <a:bodyPr/>
          <a:lstStyle/>
          <a:p>
            <a:endParaRPr lang="en-US"/>
          </a:p>
        </p:txBody>
      </p:sp>
      <p:sp>
        <p:nvSpPr>
          <p:cNvPr id="4" name="Title 3">
            <a:extLst>
              <a:ext uri="{FF2B5EF4-FFF2-40B4-BE49-F238E27FC236}">
                <a16:creationId xmlns:a16="http://schemas.microsoft.com/office/drawing/2014/main" id="{2F17165F-7F1C-AD0C-2893-9EE2EF92F7A2}"/>
              </a:ext>
            </a:extLst>
          </p:cNvPr>
          <p:cNvSpPr>
            <a:spLocks noGrp="1"/>
          </p:cNvSpPr>
          <p:nvPr>
            <p:ph type="title"/>
          </p:nvPr>
        </p:nvSpPr>
        <p:spPr/>
        <p:txBody>
          <a:bodyPr>
            <a:normAutofit fontScale="90000"/>
          </a:bodyPr>
          <a:lstStyle/>
          <a:p>
            <a:r>
              <a:rPr lang="en-US">
                <a:solidFill>
                  <a:srgbClr val="318385"/>
                </a:solidFill>
                <a:ea typeface="+mj-lt"/>
                <a:cs typeface="+mj-lt"/>
              </a:rPr>
              <a:t>Changing an existing order to a different legal status</a:t>
            </a:r>
            <a:endParaRPr lang="en-US">
              <a:solidFill>
                <a:srgbClr val="000000"/>
              </a:solidFill>
              <a:ea typeface="+mj-lt"/>
              <a:cs typeface="+mj-lt"/>
            </a:endParaRPr>
          </a:p>
          <a:p>
            <a:endParaRPr lang="en-US"/>
          </a:p>
        </p:txBody>
      </p:sp>
    </p:spTree>
    <p:extLst>
      <p:ext uri="{BB962C8B-B14F-4D97-AF65-F5344CB8AC3E}">
        <p14:creationId xmlns:p14="http://schemas.microsoft.com/office/powerpoint/2010/main" val="3236779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computer&#10;&#10;Description automatically generated">
            <a:extLst>
              <a:ext uri="{FF2B5EF4-FFF2-40B4-BE49-F238E27FC236}">
                <a16:creationId xmlns:a16="http://schemas.microsoft.com/office/drawing/2014/main" id="{E285FA71-6818-533A-63BD-23B9457B61B3}"/>
              </a:ext>
            </a:extLst>
          </p:cNvPr>
          <p:cNvPicPr>
            <a:picLocks noGrp="1" noChangeAspect="1"/>
          </p:cNvPicPr>
          <p:nvPr>
            <p:ph sz="half" idx="1"/>
          </p:nvPr>
        </p:nvPicPr>
        <p:blipFill>
          <a:blip r:embed="rId2"/>
          <a:stretch>
            <a:fillRect/>
          </a:stretch>
        </p:blipFill>
        <p:spPr>
          <a:xfrm>
            <a:off x="3696651" y="1455735"/>
            <a:ext cx="8108830" cy="4356533"/>
          </a:xfrm>
        </p:spPr>
      </p:pic>
      <p:sp>
        <p:nvSpPr>
          <p:cNvPr id="4" name="Title 3">
            <a:extLst>
              <a:ext uri="{FF2B5EF4-FFF2-40B4-BE49-F238E27FC236}">
                <a16:creationId xmlns:a16="http://schemas.microsoft.com/office/drawing/2014/main" id="{D859F290-9D13-7731-96E7-D6808B2045E2}"/>
              </a:ext>
            </a:extLst>
          </p:cNvPr>
          <p:cNvSpPr>
            <a:spLocks noGrp="1"/>
          </p:cNvSpPr>
          <p:nvPr>
            <p:ph type="title"/>
          </p:nvPr>
        </p:nvSpPr>
        <p:spPr/>
        <p:txBody>
          <a:bodyPr>
            <a:normAutofit fontScale="90000"/>
          </a:bodyPr>
          <a:lstStyle/>
          <a:p>
            <a:r>
              <a:rPr lang="en-US">
                <a:solidFill>
                  <a:srgbClr val="318385"/>
                </a:solidFill>
                <a:latin typeface="Milligram Medium"/>
              </a:rPr>
              <a:t> Add supplemental information to the questions</a:t>
            </a:r>
          </a:p>
        </p:txBody>
      </p:sp>
      <p:sp>
        <p:nvSpPr>
          <p:cNvPr id="3" name="Rectangle 2">
            <a:extLst>
              <a:ext uri="{FF2B5EF4-FFF2-40B4-BE49-F238E27FC236}">
                <a16:creationId xmlns:a16="http://schemas.microsoft.com/office/drawing/2014/main" id="{FE3A2026-4F7A-9D2F-3D7E-F28787E0F74D}"/>
              </a:ext>
            </a:extLst>
          </p:cNvPr>
          <p:cNvSpPr/>
          <p:nvPr/>
        </p:nvSpPr>
        <p:spPr>
          <a:xfrm>
            <a:off x="3834338" y="3826556"/>
            <a:ext cx="875653" cy="254729"/>
          </a:xfrm>
          <a:prstGeom prst="rect">
            <a:avLst/>
          </a:prstGeom>
          <a:no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1">
            <a:extLst>
              <a:ext uri="{FF2B5EF4-FFF2-40B4-BE49-F238E27FC236}">
                <a16:creationId xmlns:a16="http://schemas.microsoft.com/office/drawing/2014/main" id="{56920BBF-E164-9BDF-6287-3ED860DA48D7}"/>
              </a:ext>
            </a:extLst>
          </p:cNvPr>
          <p:cNvSpPr txBox="1">
            <a:spLocks/>
          </p:cNvSpPr>
          <p:nvPr/>
        </p:nvSpPr>
        <p:spPr>
          <a:xfrm>
            <a:off x="105669" y="1712975"/>
            <a:ext cx="3593495" cy="627587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rgbClr val="6D6E7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rgbClr val="6D6E7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rgbClr val="6D6E7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rgbClr val="6D6E7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rgbClr val="6D6E7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buFont typeface="Arial" panose="020B0604020202020204" pitchFamily="34" charset="0"/>
              <a:buAutoNum type="arabicPeriod"/>
            </a:pPr>
            <a:r>
              <a:rPr lang="en-US" sz="1600">
                <a:latin typeface="Aptos"/>
                <a:ea typeface="Open Sans"/>
                <a:cs typeface="Open Sans"/>
              </a:rPr>
              <a:t>These questions are used to help capture DHCS request for certain data, as well as, clinical data to help teams keep track of what is happening during the hold.</a:t>
            </a:r>
          </a:p>
          <a:p>
            <a:pPr marL="0" indent="0">
              <a:lnSpc>
                <a:spcPct val="100000"/>
              </a:lnSpc>
              <a:spcBef>
                <a:spcPts val="0"/>
              </a:spcBef>
              <a:buNone/>
            </a:pPr>
            <a:endParaRPr lang="en-US" sz="1600">
              <a:latin typeface="Aptos"/>
              <a:ea typeface="Open Sans"/>
              <a:cs typeface="Open Sans"/>
            </a:endParaRPr>
          </a:p>
          <a:p>
            <a:pPr marL="342900" indent="-342900">
              <a:lnSpc>
                <a:spcPct val="100000"/>
              </a:lnSpc>
              <a:spcBef>
                <a:spcPts val="0"/>
              </a:spcBef>
              <a:buAutoNum type="arabicPeriod"/>
            </a:pPr>
            <a:r>
              <a:rPr lang="en-US" sz="1600">
                <a:latin typeface="Aptos"/>
                <a:ea typeface="Open Sans"/>
                <a:cs typeface="Open Sans"/>
              </a:rPr>
              <a:t>The questions may be answered at different times of the hold. Each time the same order should be modified. </a:t>
            </a:r>
          </a:p>
          <a:p>
            <a:pPr marL="342900" indent="-342900">
              <a:lnSpc>
                <a:spcPct val="100000"/>
              </a:lnSpc>
              <a:spcBef>
                <a:spcPts val="0"/>
              </a:spcBef>
              <a:buAutoNum type="arabicPeriod"/>
            </a:pPr>
            <a:endParaRPr lang="en-US" sz="1600">
              <a:latin typeface="Aptos"/>
              <a:ea typeface="Open Sans"/>
              <a:cs typeface="Open Sans"/>
            </a:endParaRPr>
          </a:p>
          <a:p>
            <a:pPr marL="342900" indent="-342900">
              <a:lnSpc>
                <a:spcPct val="100000"/>
              </a:lnSpc>
              <a:spcBef>
                <a:spcPts val="0"/>
              </a:spcBef>
              <a:buAutoNum type="arabicPeriod"/>
            </a:pPr>
            <a:r>
              <a:rPr lang="en-US" sz="1600">
                <a:latin typeface="Aptos"/>
                <a:ea typeface="Open Sans"/>
                <a:cs typeface="Open Sans"/>
              </a:rPr>
              <a:t>Each modification is timestamped to capture when information is added on the backend.</a:t>
            </a:r>
          </a:p>
          <a:p>
            <a:pPr marL="342900" indent="-342900">
              <a:lnSpc>
                <a:spcPct val="100000"/>
              </a:lnSpc>
              <a:spcBef>
                <a:spcPts val="0"/>
              </a:spcBef>
              <a:buAutoNum type="arabicPeriod"/>
            </a:pPr>
            <a:endParaRPr lang="en-US" sz="1600">
              <a:latin typeface="Aptos"/>
              <a:ea typeface="Open Sans"/>
              <a:cs typeface="Open Sans"/>
            </a:endParaRPr>
          </a:p>
          <a:p>
            <a:pPr marL="342900" indent="-342900">
              <a:lnSpc>
                <a:spcPct val="100000"/>
              </a:lnSpc>
              <a:spcBef>
                <a:spcPts val="0"/>
              </a:spcBef>
              <a:buAutoNum type="arabicPeriod"/>
            </a:pPr>
            <a:r>
              <a:rPr lang="en-US" sz="1600" err="1">
                <a:latin typeface="Aptos"/>
                <a:ea typeface="Open Sans"/>
                <a:cs typeface="Open Sans"/>
              </a:rPr>
              <a:t>Keyphrase</a:t>
            </a:r>
            <a:r>
              <a:rPr lang="en-US" sz="1600">
                <a:latin typeface="Aptos"/>
                <a:ea typeface="Open Sans"/>
                <a:cs typeface="Open Sans"/>
              </a:rPr>
              <a:t> functionality works as well on this screen if text templates are desired.</a:t>
            </a:r>
          </a:p>
          <a:p>
            <a:pPr marL="342900" indent="-342900">
              <a:lnSpc>
                <a:spcPct val="100000"/>
              </a:lnSpc>
              <a:spcBef>
                <a:spcPts val="0"/>
              </a:spcBef>
              <a:buAutoNum type="arabicPeriod"/>
            </a:pPr>
            <a:endParaRPr lang="en-US" sz="1600">
              <a:latin typeface="Aptos"/>
              <a:ea typeface="Open Sans"/>
              <a:cs typeface="Open Sans"/>
            </a:endParaRPr>
          </a:p>
        </p:txBody>
      </p:sp>
    </p:spTree>
    <p:extLst>
      <p:ext uri="{BB962C8B-B14F-4D97-AF65-F5344CB8AC3E}">
        <p14:creationId xmlns:p14="http://schemas.microsoft.com/office/powerpoint/2010/main" val="3967046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Description automatically generated">
            <a:extLst>
              <a:ext uri="{FF2B5EF4-FFF2-40B4-BE49-F238E27FC236}">
                <a16:creationId xmlns:a16="http://schemas.microsoft.com/office/drawing/2014/main" id="{C08731B8-AD4C-1BF8-AFCA-D4D5BB0EE085}"/>
              </a:ext>
            </a:extLst>
          </p:cNvPr>
          <p:cNvPicPr>
            <a:picLocks noGrp="1" noChangeAspect="1"/>
          </p:cNvPicPr>
          <p:nvPr>
            <p:ph sz="half" idx="1"/>
          </p:nvPr>
        </p:nvPicPr>
        <p:blipFill>
          <a:blip r:embed="rId2"/>
          <a:stretch>
            <a:fillRect/>
          </a:stretch>
        </p:blipFill>
        <p:spPr>
          <a:xfrm>
            <a:off x="489488" y="1446127"/>
            <a:ext cx="6096000" cy="1319449"/>
          </a:xfrm>
        </p:spPr>
      </p:pic>
      <p:pic>
        <p:nvPicPr>
          <p:cNvPr id="6" name="Content Placeholder 5" descr="A screenshot of a computer&#10;&#10;Description automatically generated">
            <a:extLst>
              <a:ext uri="{FF2B5EF4-FFF2-40B4-BE49-F238E27FC236}">
                <a16:creationId xmlns:a16="http://schemas.microsoft.com/office/drawing/2014/main" id="{CB7F1944-0028-11F3-69AB-2595DF50204B}"/>
              </a:ext>
            </a:extLst>
          </p:cNvPr>
          <p:cNvPicPr>
            <a:picLocks noGrp="1" noChangeAspect="1"/>
          </p:cNvPicPr>
          <p:nvPr>
            <p:ph sz="half" idx="2"/>
          </p:nvPr>
        </p:nvPicPr>
        <p:blipFill>
          <a:blip r:embed="rId3"/>
          <a:stretch>
            <a:fillRect/>
          </a:stretch>
        </p:blipFill>
        <p:spPr>
          <a:xfrm>
            <a:off x="488175" y="2871174"/>
            <a:ext cx="6096000" cy="1574863"/>
          </a:xfrm>
        </p:spPr>
      </p:pic>
      <p:sp>
        <p:nvSpPr>
          <p:cNvPr id="4" name="Title 3">
            <a:extLst>
              <a:ext uri="{FF2B5EF4-FFF2-40B4-BE49-F238E27FC236}">
                <a16:creationId xmlns:a16="http://schemas.microsoft.com/office/drawing/2014/main" id="{E4AAD38E-A198-8D42-940E-2EDC8711C807}"/>
              </a:ext>
            </a:extLst>
          </p:cNvPr>
          <p:cNvSpPr>
            <a:spLocks noGrp="1"/>
          </p:cNvSpPr>
          <p:nvPr>
            <p:ph type="title"/>
          </p:nvPr>
        </p:nvSpPr>
        <p:spPr>
          <a:xfrm>
            <a:off x="493859" y="184961"/>
            <a:ext cx="11202174" cy="683827"/>
          </a:xfrm>
        </p:spPr>
        <p:txBody>
          <a:bodyPr>
            <a:normAutofit fontScale="90000"/>
          </a:bodyPr>
          <a:lstStyle/>
          <a:p>
            <a:r>
              <a:rPr lang="en-US">
                <a:solidFill>
                  <a:srgbClr val="318385"/>
                </a:solidFill>
              </a:rPr>
              <a:t>Questions to capture more information about hold</a:t>
            </a:r>
          </a:p>
        </p:txBody>
      </p:sp>
      <p:pic>
        <p:nvPicPr>
          <p:cNvPr id="7" name="Picture 6" descr="A white rectangular object with a black line&#10;&#10;Description automatically generated">
            <a:extLst>
              <a:ext uri="{FF2B5EF4-FFF2-40B4-BE49-F238E27FC236}">
                <a16:creationId xmlns:a16="http://schemas.microsoft.com/office/drawing/2014/main" id="{9FD2D4B2-DDFA-3FBF-C5D1-08758EE6F3F8}"/>
              </a:ext>
            </a:extLst>
          </p:cNvPr>
          <p:cNvPicPr>
            <a:picLocks noChangeAspect="1"/>
          </p:cNvPicPr>
          <p:nvPr/>
        </p:nvPicPr>
        <p:blipFill>
          <a:blip r:embed="rId4"/>
          <a:stretch>
            <a:fillRect/>
          </a:stretch>
        </p:blipFill>
        <p:spPr>
          <a:xfrm>
            <a:off x="492681" y="4434631"/>
            <a:ext cx="6096000" cy="1208754"/>
          </a:xfrm>
          <a:prstGeom prst="rect">
            <a:avLst/>
          </a:prstGeom>
        </p:spPr>
      </p:pic>
      <p:sp>
        <p:nvSpPr>
          <p:cNvPr id="8" name="TextBox 7">
            <a:extLst>
              <a:ext uri="{FF2B5EF4-FFF2-40B4-BE49-F238E27FC236}">
                <a16:creationId xmlns:a16="http://schemas.microsoft.com/office/drawing/2014/main" id="{A48F0A40-A89A-BB40-EB24-A53A86F1126E}"/>
              </a:ext>
            </a:extLst>
          </p:cNvPr>
          <p:cNvSpPr txBox="1"/>
          <p:nvPr/>
        </p:nvSpPr>
        <p:spPr>
          <a:xfrm>
            <a:off x="6722853" y="856890"/>
            <a:ext cx="5287991" cy="62786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i="1">
                <a:solidFill>
                  <a:srgbClr val="6D6E71"/>
                </a:solidFill>
                <a:cs typeface="Arial"/>
              </a:rPr>
              <a:t>Questions to answer when creating the order:</a:t>
            </a:r>
            <a:br>
              <a:rPr lang="en-US" sz="1600">
                <a:solidFill>
                  <a:srgbClr val="6D6E71"/>
                </a:solidFill>
                <a:cs typeface="Arial"/>
              </a:rPr>
            </a:br>
            <a:r>
              <a:rPr lang="en-US" sz="1600">
                <a:solidFill>
                  <a:srgbClr val="6D6E71"/>
                </a:solidFill>
                <a:cs typeface="Arial"/>
              </a:rPr>
              <a:t>1. If Grave Disability was selected under Legal Status, then must answer #1 about reason for the Grave Disability.</a:t>
            </a:r>
            <a:endParaRPr lang="en-US" sz="1600"/>
          </a:p>
          <a:p>
            <a:r>
              <a:rPr lang="en-US" sz="1600">
                <a:solidFill>
                  <a:srgbClr val="6D6E71"/>
                </a:solidFill>
                <a:cs typeface="Arial"/>
              </a:rPr>
              <a:t>2. Can record person/position that placed the hold if different than the order author/ordering physician (</a:t>
            </a:r>
            <a:r>
              <a:rPr lang="en-US" sz="1600" err="1">
                <a:solidFill>
                  <a:srgbClr val="6D6E71"/>
                </a:solidFill>
                <a:cs typeface="Arial"/>
              </a:rPr>
              <a:t>eg.</a:t>
            </a:r>
            <a:r>
              <a:rPr lang="en-US" sz="1600">
                <a:solidFill>
                  <a:srgbClr val="6D6E71"/>
                </a:solidFill>
                <a:cs typeface="Arial"/>
              </a:rPr>
              <a:t> Police) </a:t>
            </a:r>
            <a:endParaRPr lang="en-US" sz="1600">
              <a:solidFill>
                <a:srgbClr val="000000"/>
              </a:solidFill>
              <a:cs typeface="Arial"/>
            </a:endParaRPr>
          </a:p>
          <a:p>
            <a:r>
              <a:rPr lang="en-US" sz="1600">
                <a:solidFill>
                  <a:srgbClr val="6D6E71"/>
                </a:solidFill>
                <a:cs typeface="Arial"/>
              </a:rPr>
              <a:t>3. Can select location that hold was initiated (</a:t>
            </a:r>
            <a:r>
              <a:rPr lang="en-US" sz="1600" err="1">
                <a:solidFill>
                  <a:srgbClr val="6D6E71"/>
                </a:solidFill>
                <a:cs typeface="Arial"/>
              </a:rPr>
              <a:t>eg</a:t>
            </a:r>
            <a:r>
              <a:rPr lang="en-US" sz="1600">
                <a:solidFill>
                  <a:srgbClr val="6D6E71"/>
                </a:solidFill>
                <a:cs typeface="Arial"/>
              </a:rPr>
              <a:t> ED)</a:t>
            </a:r>
            <a:endParaRPr lang="en-US" sz="1600">
              <a:solidFill>
                <a:srgbClr val="000000"/>
              </a:solidFill>
              <a:cs typeface="Arial"/>
            </a:endParaRPr>
          </a:p>
          <a:p>
            <a:r>
              <a:rPr lang="en-US" sz="1600">
                <a:solidFill>
                  <a:srgbClr val="6D6E71"/>
                </a:solidFill>
                <a:cs typeface="Arial"/>
              </a:rPr>
              <a:t>4. When was the hold initiated is to capture when the hold started if it is different than the Start Date/Time of the order.</a:t>
            </a:r>
            <a:endParaRPr lang="en-US" sz="1600">
              <a:solidFill>
                <a:srgbClr val="000000"/>
              </a:solidFill>
              <a:cs typeface="Arial"/>
            </a:endParaRPr>
          </a:p>
          <a:p>
            <a:endParaRPr lang="en-US" sz="1600">
              <a:solidFill>
                <a:srgbClr val="000000"/>
              </a:solidFill>
              <a:cs typeface="Arial"/>
            </a:endParaRPr>
          </a:p>
          <a:p>
            <a:r>
              <a:rPr lang="en-US" sz="1600" b="1" i="1">
                <a:solidFill>
                  <a:srgbClr val="6D6E71"/>
                </a:solidFill>
                <a:cs typeface="Arial"/>
              </a:rPr>
              <a:t>Questions to answer during the hold</a:t>
            </a:r>
          </a:p>
          <a:p>
            <a:r>
              <a:rPr lang="en-US" sz="1600">
                <a:solidFill>
                  <a:srgbClr val="6D6E71"/>
                </a:solidFill>
                <a:cs typeface="Arial"/>
              </a:rPr>
              <a:t>5. Review/Hearing Scheduled: can capture this information for other team members to be aware</a:t>
            </a:r>
          </a:p>
          <a:p>
            <a:r>
              <a:rPr lang="en-US" sz="1600">
                <a:solidFill>
                  <a:srgbClr val="6D6E71"/>
                </a:solidFill>
                <a:cs typeface="Arial"/>
              </a:rPr>
              <a:t>6. Disposition: is to record if any decisions were made to maintain or discontinue a hold </a:t>
            </a:r>
          </a:p>
          <a:p>
            <a:r>
              <a:rPr lang="en-US" sz="1600">
                <a:solidFill>
                  <a:srgbClr val="6D6E71"/>
                </a:solidFill>
                <a:cs typeface="Arial"/>
              </a:rPr>
              <a:t>7. Hold Disposition Authorized by: is to record who made the disposition decision</a:t>
            </a:r>
          </a:p>
          <a:p>
            <a:r>
              <a:rPr lang="en-US" sz="1600">
                <a:solidFill>
                  <a:srgbClr val="6D6E71"/>
                </a:solidFill>
                <a:cs typeface="Arial"/>
              </a:rPr>
              <a:t>8. Disposition Date/Time</a:t>
            </a:r>
          </a:p>
          <a:p>
            <a:r>
              <a:rPr lang="en-US" sz="1600">
                <a:solidFill>
                  <a:srgbClr val="6D6E71"/>
                </a:solidFill>
                <a:cs typeface="Arial"/>
              </a:rPr>
              <a:t>9 Legal Status Comments: </a:t>
            </a:r>
          </a:p>
          <a:p>
            <a:r>
              <a:rPr lang="en-US" sz="1600">
                <a:solidFill>
                  <a:srgbClr val="6D6E71"/>
                </a:solidFill>
                <a:cs typeface="Arial"/>
              </a:rPr>
              <a:t>10 Error: if order is entered in error </a:t>
            </a:r>
          </a:p>
          <a:p>
            <a:pPr marL="342900" indent="-342900">
              <a:buAutoNum type="arabicPeriod"/>
            </a:pPr>
            <a:endParaRPr lang="en-US" sz="1600">
              <a:solidFill>
                <a:srgbClr val="6D6E71"/>
              </a:solidFill>
              <a:cs typeface="Arial"/>
            </a:endParaRPr>
          </a:p>
          <a:p>
            <a:pPr marL="342900" indent="-342900">
              <a:buAutoNum type="arabicPeriod"/>
            </a:pPr>
            <a:endParaRPr lang="en-US" sz="1600">
              <a:solidFill>
                <a:srgbClr val="6D6E71"/>
              </a:solidFill>
              <a:cs typeface="Arial"/>
            </a:endParaRPr>
          </a:p>
          <a:p>
            <a:pPr marL="342900" indent="-342900">
              <a:buAutoNum type="arabicPeriod"/>
            </a:pPr>
            <a:endParaRPr lang="en-US" sz="1600">
              <a:solidFill>
                <a:srgbClr val="6D6E71"/>
              </a:solidFill>
              <a:cs typeface="Arial"/>
            </a:endParaRPr>
          </a:p>
          <a:p>
            <a:pPr marL="342900" indent="-342900">
              <a:buAutoNum type="arabicPeriod"/>
            </a:pPr>
            <a:endParaRPr lang="en-US" sz="1600">
              <a:solidFill>
                <a:srgbClr val="6D6E71"/>
              </a:solidFill>
              <a:cs typeface="Arial"/>
            </a:endParaRPr>
          </a:p>
        </p:txBody>
      </p:sp>
    </p:spTree>
    <p:extLst>
      <p:ext uri="{BB962C8B-B14F-4D97-AF65-F5344CB8AC3E}">
        <p14:creationId xmlns:p14="http://schemas.microsoft.com/office/powerpoint/2010/main" val="877743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323118-FA50-4CEB-55E8-E7BC3D851E94}"/>
              </a:ext>
            </a:extLst>
          </p:cNvPr>
          <p:cNvSpPr>
            <a:spLocks noGrp="1"/>
          </p:cNvSpPr>
          <p:nvPr>
            <p:ph sz="half" idx="1"/>
          </p:nvPr>
        </p:nvSpPr>
        <p:spPr/>
        <p:txBody>
          <a:bodyPr vert="horz" lIns="91440" tIns="45720" rIns="91440" bIns="45720" rtlCol="0" anchor="t">
            <a:normAutofit/>
          </a:bodyPr>
          <a:lstStyle/>
          <a:p>
            <a:pPr marL="0" indent="0">
              <a:lnSpc>
                <a:spcPct val="150000"/>
              </a:lnSpc>
              <a:spcBef>
                <a:spcPts val="0"/>
              </a:spcBef>
              <a:buNone/>
            </a:pPr>
            <a:r>
              <a:rPr lang="en-US">
                <a:latin typeface="Open Sans"/>
                <a:ea typeface="Open Sans"/>
                <a:cs typeface="Open Sans"/>
              </a:rPr>
              <a:t>Use </a:t>
            </a:r>
            <a:r>
              <a:rPr lang="en-US" b="1">
                <a:latin typeface="Open Sans"/>
                <a:ea typeface="Open Sans"/>
                <a:cs typeface="Open Sans"/>
              </a:rPr>
              <a:t>"Complete"</a:t>
            </a:r>
            <a:r>
              <a:rPr lang="en-US">
                <a:latin typeface="Open Sans"/>
                <a:ea typeface="Open Sans"/>
                <a:cs typeface="Open Sans"/>
              </a:rPr>
              <a:t> when the legal hold has met its maximum time. </a:t>
            </a:r>
            <a:endParaRPr lang="en-US">
              <a:latin typeface="Aptos" panose="020B0004020202020204"/>
              <a:ea typeface="Open Sans"/>
              <a:cs typeface="Open Sans"/>
            </a:endParaRPr>
          </a:p>
          <a:p>
            <a:pPr marL="800100" lvl="1">
              <a:lnSpc>
                <a:spcPct val="150000"/>
              </a:lnSpc>
              <a:spcBef>
                <a:spcPts val="0"/>
              </a:spcBef>
              <a:buFont typeface="Courier New"/>
              <a:buChar char="o"/>
            </a:pPr>
            <a:r>
              <a:rPr lang="en-US">
                <a:latin typeface="Open Sans"/>
                <a:ea typeface="Open Sans"/>
                <a:cs typeface="Open Sans"/>
              </a:rPr>
              <a:t>The End Date/Time should NOT need to be changed if it was selected appropriately when order was made.</a:t>
            </a:r>
            <a:endParaRPr lang="en-US">
              <a:latin typeface="Aptos" panose="020B0004020202020204"/>
              <a:ea typeface="Open Sans"/>
              <a:cs typeface="Open Sans"/>
            </a:endParaRPr>
          </a:p>
          <a:p>
            <a:pPr marL="342900" indent="-342900">
              <a:lnSpc>
                <a:spcPct val="150000"/>
              </a:lnSpc>
              <a:spcBef>
                <a:spcPts val="0"/>
              </a:spcBef>
              <a:buAutoNum type="arabicPeriod"/>
            </a:pPr>
            <a:r>
              <a:rPr lang="en-US">
                <a:latin typeface="Open Sans"/>
                <a:ea typeface="Open Sans"/>
                <a:cs typeface="Open Sans"/>
              </a:rPr>
              <a:t>You MUST do this through the Client Orders (Client) screen.</a:t>
            </a:r>
            <a:endParaRPr lang="en-US"/>
          </a:p>
          <a:p>
            <a:pPr marL="342900" indent="-342900">
              <a:lnSpc>
                <a:spcPct val="150000"/>
              </a:lnSpc>
              <a:spcBef>
                <a:spcPts val="0"/>
              </a:spcBef>
              <a:buAutoNum type="arabicPeriod"/>
            </a:pPr>
            <a:r>
              <a:rPr lang="en-US">
                <a:latin typeface="Open Sans"/>
                <a:ea typeface="Open Sans"/>
                <a:cs typeface="Open Sans"/>
              </a:rPr>
              <a:t>Select the original order to modify.</a:t>
            </a:r>
          </a:p>
          <a:p>
            <a:pPr marL="342900" indent="-342900">
              <a:lnSpc>
                <a:spcPct val="150000"/>
              </a:lnSpc>
              <a:spcBef>
                <a:spcPts val="0"/>
              </a:spcBef>
              <a:spcAft>
                <a:spcPts val="0"/>
              </a:spcAft>
              <a:buAutoNum type="arabicPeriod"/>
            </a:pPr>
            <a:r>
              <a:rPr lang="en-US">
                <a:latin typeface="Open Sans"/>
                <a:ea typeface="Open Sans"/>
                <a:cs typeface="Open Sans"/>
              </a:rPr>
              <a:t>Click the radio button in the order list to get your order to populate.</a:t>
            </a:r>
          </a:p>
          <a:p>
            <a:pPr marL="342900" indent="-342900">
              <a:lnSpc>
                <a:spcPct val="150000"/>
              </a:lnSpc>
              <a:spcBef>
                <a:spcPts val="0"/>
              </a:spcBef>
              <a:spcAft>
                <a:spcPts val="0"/>
              </a:spcAft>
              <a:buAutoNum type="arabicPeriod"/>
            </a:pPr>
            <a:r>
              <a:rPr lang="en-US">
                <a:latin typeface="Open Sans"/>
                <a:ea typeface="Open Sans"/>
                <a:cs typeface="Open Sans"/>
              </a:rPr>
              <a:t>Click Status Drop - Down Menu</a:t>
            </a:r>
          </a:p>
          <a:p>
            <a:pPr marL="342900" indent="-342900">
              <a:lnSpc>
                <a:spcPct val="150000"/>
              </a:lnSpc>
              <a:spcBef>
                <a:spcPts val="0"/>
              </a:spcBef>
              <a:spcAft>
                <a:spcPts val="0"/>
              </a:spcAft>
              <a:buAutoNum type="arabicPeriod"/>
            </a:pPr>
            <a:r>
              <a:rPr lang="en-US">
                <a:latin typeface="Open Sans"/>
                <a:ea typeface="Open Sans"/>
                <a:cs typeface="Open Sans"/>
              </a:rPr>
              <a:t>Select "Complete"</a:t>
            </a:r>
          </a:p>
          <a:p>
            <a:pPr marL="342900" indent="-342900">
              <a:lnSpc>
                <a:spcPct val="150000"/>
              </a:lnSpc>
              <a:spcBef>
                <a:spcPts val="0"/>
              </a:spcBef>
              <a:spcAft>
                <a:spcPts val="0"/>
              </a:spcAft>
              <a:buAutoNum type="arabicPeriod"/>
            </a:pPr>
            <a:r>
              <a:rPr lang="en-US">
                <a:latin typeface="Open Sans"/>
                <a:ea typeface="Open Sans"/>
                <a:cs typeface="Open Sans"/>
              </a:rPr>
              <a:t>Click "Insert"</a:t>
            </a:r>
          </a:p>
          <a:p>
            <a:pPr marL="342900" indent="-342900">
              <a:lnSpc>
                <a:spcPct val="150000"/>
              </a:lnSpc>
              <a:spcBef>
                <a:spcPts val="0"/>
              </a:spcBef>
              <a:buAutoNum type="arabicPeriod"/>
            </a:pPr>
            <a:r>
              <a:rPr lang="en-US">
                <a:latin typeface="Open Sans"/>
                <a:ea typeface="Open Sans"/>
                <a:cs typeface="Open Sans"/>
              </a:rPr>
              <a:t>Click "Sign" to complete order. </a:t>
            </a:r>
          </a:p>
          <a:p>
            <a:pPr marL="342900" indent="-342900">
              <a:lnSpc>
                <a:spcPct val="150000"/>
              </a:lnSpc>
              <a:spcBef>
                <a:spcPts val="0"/>
              </a:spcBef>
              <a:buAutoNum type="arabicPeriod"/>
            </a:pPr>
            <a:r>
              <a:rPr lang="en-US">
                <a:latin typeface="Open Sans"/>
                <a:ea typeface="Open Sans"/>
                <a:cs typeface="Open Sans"/>
              </a:rPr>
              <a:t>This legal status will now "Complete"</a:t>
            </a:r>
          </a:p>
          <a:p>
            <a:pPr marL="342900" indent="-342900">
              <a:lnSpc>
                <a:spcPct val="100000"/>
              </a:lnSpc>
              <a:spcBef>
                <a:spcPts val="0"/>
              </a:spcBef>
              <a:spcAft>
                <a:spcPts val="0"/>
              </a:spcAft>
              <a:buAutoNum type="arabicPeriod"/>
            </a:pPr>
            <a:endParaRPr lang="en-US">
              <a:highlight>
                <a:srgbClr val="FFFF00"/>
              </a:highlight>
            </a:endParaRPr>
          </a:p>
        </p:txBody>
      </p:sp>
      <p:pic>
        <p:nvPicPr>
          <p:cNvPr id="7" name="Content Placeholder 6" descr="A screenshot of a computer&#10;&#10;Description automatically generated">
            <a:extLst>
              <a:ext uri="{FF2B5EF4-FFF2-40B4-BE49-F238E27FC236}">
                <a16:creationId xmlns:a16="http://schemas.microsoft.com/office/drawing/2014/main" id="{22B073AD-4DC7-8EC3-BD91-420FA6AC69C1}"/>
              </a:ext>
            </a:extLst>
          </p:cNvPr>
          <p:cNvPicPr>
            <a:picLocks noGrp="1" noChangeAspect="1"/>
          </p:cNvPicPr>
          <p:nvPr>
            <p:ph sz="half" idx="2"/>
          </p:nvPr>
        </p:nvPicPr>
        <p:blipFill>
          <a:blip r:embed="rId2"/>
          <a:stretch>
            <a:fillRect/>
          </a:stretch>
        </p:blipFill>
        <p:spPr>
          <a:xfrm>
            <a:off x="6030224" y="1714168"/>
            <a:ext cx="5877470" cy="3532852"/>
          </a:xfrm>
        </p:spPr>
      </p:pic>
      <p:sp>
        <p:nvSpPr>
          <p:cNvPr id="4" name="Slide Number Placeholder 3">
            <a:extLst>
              <a:ext uri="{FF2B5EF4-FFF2-40B4-BE49-F238E27FC236}">
                <a16:creationId xmlns:a16="http://schemas.microsoft.com/office/drawing/2014/main" id="{4556C83C-F66D-A178-16DE-F9A37BF85374}"/>
              </a:ext>
            </a:extLst>
          </p:cNvPr>
          <p:cNvSpPr>
            <a:spLocks noGrp="1"/>
          </p:cNvSpPr>
          <p:nvPr>
            <p:ph type="sldNum" sz="quarter" idx="12"/>
          </p:nvPr>
        </p:nvSpPr>
        <p:spPr/>
        <p:txBody>
          <a:bodyPr/>
          <a:lstStyle/>
          <a:p>
            <a:fld id="{E69ADA5A-ACD3-6B42-AF84-3EB805ACEC88}" type="slidenum">
              <a:rPr lang="en-US" smtClean="0"/>
              <a:pPr/>
              <a:t>16</a:t>
            </a:fld>
            <a:endParaRPr lang="en-US"/>
          </a:p>
        </p:txBody>
      </p:sp>
      <p:sp>
        <p:nvSpPr>
          <p:cNvPr id="5" name="Title 4">
            <a:extLst>
              <a:ext uri="{FF2B5EF4-FFF2-40B4-BE49-F238E27FC236}">
                <a16:creationId xmlns:a16="http://schemas.microsoft.com/office/drawing/2014/main" id="{358E0F28-4D5C-4D8A-0063-39055269AE74}"/>
              </a:ext>
            </a:extLst>
          </p:cNvPr>
          <p:cNvSpPr>
            <a:spLocks noGrp="1"/>
          </p:cNvSpPr>
          <p:nvPr>
            <p:ph type="title"/>
          </p:nvPr>
        </p:nvSpPr>
        <p:spPr/>
        <p:txBody>
          <a:bodyPr lIns="91440" tIns="45720" rIns="91440" bIns="45720" anchor="ctr">
            <a:normAutofit fontScale="90000"/>
          </a:bodyPr>
          <a:lstStyle/>
          <a:p>
            <a:r>
              <a:rPr lang="en-US">
                <a:solidFill>
                  <a:srgbClr val="318385"/>
                </a:solidFill>
                <a:latin typeface="Milligram Medium"/>
              </a:rPr>
              <a:t>"Complete" Legal Status Order</a:t>
            </a:r>
          </a:p>
        </p:txBody>
      </p:sp>
    </p:spTree>
    <p:extLst>
      <p:ext uri="{BB962C8B-B14F-4D97-AF65-F5344CB8AC3E}">
        <p14:creationId xmlns:p14="http://schemas.microsoft.com/office/powerpoint/2010/main" val="801443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323118-FA50-4CEB-55E8-E7BC3D851E94}"/>
              </a:ext>
            </a:extLst>
          </p:cNvPr>
          <p:cNvSpPr>
            <a:spLocks noGrp="1"/>
          </p:cNvSpPr>
          <p:nvPr>
            <p:ph sz="half" idx="1"/>
          </p:nvPr>
        </p:nvSpPr>
        <p:spPr>
          <a:xfrm>
            <a:off x="278198" y="1123503"/>
            <a:ext cx="4965826" cy="4351338"/>
          </a:xfrm>
        </p:spPr>
        <p:txBody>
          <a:bodyPr vert="horz" lIns="91440" tIns="45720" rIns="91440" bIns="45720" rtlCol="0" anchor="t">
            <a:normAutofit/>
          </a:bodyPr>
          <a:lstStyle/>
          <a:p>
            <a:pPr marL="342900" indent="-342900">
              <a:lnSpc>
                <a:spcPct val="100000"/>
              </a:lnSpc>
              <a:spcBef>
                <a:spcPts val="0"/>
              </a:spcBef>
              <a:buAutoNum type="arabicPeriod"/>
            </a:pPr>
            <a:endParaRPr lang="en-US">
              <a:latin typeface="Open Sans"/>
              <a:ea typeface="Open Sans"/>
              <a:cs typeface="Open Sans"/>
            </a:endParaRPr>
          </a:p>
          <a:p>
            <a:pPr marL="342900" indent="-342900">
              <a:lnSpc>
                <a:spcPct val="100000"/>
              </a:lnSpc>
              <a:spcBef>
                <a:spcPts val="0"/>
              </a:spcBef>
              <a:buAutoNum type="arabicPeriod"/>
            </a:pPr>
            <a:endParaRPr lang="en-US">
              <a:latin typeface="Open Sans"/>
              <a:ea typeface="Open Sans"/>
              <a:cs typeface="Open Sans"/>
            </a:endParaRPr>
          </a:p>
          <a:p>
            <a:pPr marL="0" indent="0">
              <a:lnSpc>
                <a:spcPct val="100000"/>
              </a:lnSpc>
              <a:spcBef>
                <a:spcPts val="0"/>
              </a:spcBef>
              <a:buNone/>
            </a:pPr>
            <a:r>
              <a:rPr lang="en-US">
                <a:latin typeface="Open Sans"/>
                <a:ea typeface="Open Sans"/>
                <a:cs typeface="Open Sans"/>
              </a:rPr>
              <a:t>This should only be done when the hold ended </a:t>
            </a:r>
            <a:r>
              <a:rPr lang="en-US" b="1">
                <a:latin typeface="Open Sans"/>
                <a:ea typeface="Open Sans"/>
                <a:cs typeface="Open Sans"/>
              </a:rPr>
              <a:t>EARLIER THAN MAXIMUM HOLD TIME</a:t>
            </a:r>
            <a:r>
              <a:rPr lang="en-US">
                <a:latin typeface="Open Sans"/>
                <a:ea typeface="Open Sans"/>
                <a:cs typeface="Open Sans"/>
              </a:rPr>
              <a:t>. The end date / time should be changed to reflect the change in time OR #Q8 Disposition Time/Date.</a:t>
            </a:r>
          </a:p>
          <a:p>
            <a:pPr marL="0" indent="0">
              <a:lnSpc>
                <a:spcPct val="100000"/>
              </a:lnSpc>
              <a:spcBef>
                <a:spcPts val="0"/>
              </a:spcBef>
              <a:buNone/>
            </a:pPr>
            <a:endParaRPr lang="en-US">
              <a:latin typeface="Open Sans"/>
              <a:ea typeface="Open Sans"/>
              <a:cs typeface="Open Sans"/>
            </a:endParaRPr>
          </a:p>
          <a:p>
            <a:pPr marL="342900" indent="-342900">
              <a:lnSpc>
                <a:spcPct val="100000"/>
              </a:lnSpc>
              <a:spcBef>
                <a:spcPts val="0"/>
              </a:spcBef>
              <a:buAutoNum type="arabicPeriod"/>
            </a:pPr>
            <a:r>
              <a:rPr lang="en-US">
                <a:latin typeface="Open Sans"/>
                <a:ea typeface="Open Sans"/>
                <a:cs typeface="Open Sans"/>
              </a:rPr>
              <a:t>You MUST do this through the Client Orders (Client) screen</a:t>
            </a:r>
            <a:endParaRPr lang="en-US"/>
          </a:p>
          <a:p>
            <a:pPr marL="342900" indent="-342900">
              <a:lnSpc>
                <a:spcPct val="100000"/>
              </a:lnSpc>
              <a:spcBef>
                <a:spcPts val="0"/>
              </a:spcBef>
              <a:spcAft>
                <a:spcPts val="0"/>
              </a:spcAft>
              <a:buAutoNum type="arabicPeriod"/>
            </a:pPr>
            <a:r>
              <a:rPr lang="en-US">
                <a:latin typeface="Open Sans"/>
                <a:ea typeface="Open Sans"/>
                <a:cs typeface="Open Sans"/>
              </a:rPr>
              <a:t>Select your order to modify</a:t>
            </a:r>
          </a:p>
          <a:p>
            <a:pPr marL="342900" indent="-342900">
              <a:lnSpc>
                <a:spcPct val="100000"/>
              </a:lnSpc>
              <a:spcBef>
                <a:spcPts val="0"/>
              </a:spcBef>
              <a:spcAft>
                <a:spcPts val="0"/>
              </a:spcAft>
              <a:buAutoNum type="arabicPeriod"/>
            </a:pPr>
            <a:r>
              <a:rPr lang="en-US">
                <a:latin typeface="Open Sans"/>
                <a:ea typeface="Open Sans"/>
                <a:cs typeface="Open Sans"/>
              </a:rPr>
              <a:t>Click the radio button in the order list to get your order to populate </a:t>
            </a:r>
          </a:p>
          <a:p>
            <a:pPr marL="342900" indent="-342900">
              <a:lnSpc>
                <a:spcPct val="100000"/>
              </a:lnSpc>
              <a:spcBef>
                <a:spcPts val="0"/>
              </a:spcBef>
              <a:spcAft>
                <a:spcPts val="0"/>
              </a:spcAft>
              <a:buAutoNum type="arabicPeriod"/>
            </a:pPr>
            <a:r>
              <a:rPr lang="en-US">
                <a:latin typeface="Open Sans"/>
                <a:ea typeface="Open Sans"/>
                <a:cs typeface="Open Sans"/>
              </a:rPr>
              <a:t>Click the discontinue checkbox</a:t>
            </a:r>
            <a:endParaRPr lang="en-US"/>
          </a:p>
          <a:p>
            <a:pPr marL="342900" indent="-342900">
              <a:lnSpc>
                <a:spcPct val="100000"/>
              </a:lnSpc>
              <a:spcBef>
                <a:spcPts val="0"/>
              </a:spcBef>
              <a:spcAft>
                <a:spcPts val="0"/>
              </a:spcAft>
              <a:buAutoNum type="arabicPeriod"/>
            </a:pPr>
            <a:r>
              <a:rPr lang="en-US">
                <a:latin typeface="Open Sans"/>
                <a:ea typeface="Open Sans"/>
                <a:cs typeface="Open Sans"/>
              </a:rPr>
              <a:t>This will change the end time to right now</a:t>
            </a:r>
          </a:p>
          <a:p>
            <a:pPr marL="342900" indent="-342900">
              <a:lnSpc>
                <a:spcPct val="100000"/>
              </a:lnSpc>
              <a:spcBef>
                <a:spcPts val="0"/>
              </a:spcBef>
              <a:spcAft>
                <a:spcPts val="0"/>
              </a:spcAft>
              <a:buAutoNum type="arabicPeriod"/>
            </a:pPr>
            <a:r>
              <a:rPr lang="en-US">
                <a:latin typeface="Open Sans"/>
                <a:ea typeface="Open Sans"/>
                <a:cs typeface="Open Sans"/>
              </a:rPr>
              <a:t>Click Insert</a:t>
            </a:r>
          </a:p>
          <a:p>
            <a:pPr marL="342900" indent="-342900">
              <a:lnSpc>
                <a:spcPct val="100000"/>
              </a:lnSpc>
              <a:spcBef>
                <a:spcPts val="0"/>
              </a:spcBef>
              <a:spcAft>
                <a:spcPts val="0"/>
              </a:spcAft>
              <a:buAutoNum type="arabicPeriod"/>
            </a:pPr>
            <a:r>
              <a:rPr lang="en-US">
                <a:latin typeface="Open Sans"/>
                <a:ea typeface="Open Sans"/>
                <a:cs typeface="Open Sans"/>
              </a:rPr>
              <a:t>Sign</a:t>
            </a:r>
          </a:p>
          <a:p>
            <a:pPr marL="342900" indent="-342900">
              <a:lnSpc>
                <a:spcPct val="100000"/>
              </a:lnSpc>
              <a:spcBef>
                <a:spcPts val="0"/>
              </a:spcBef>
              <a:spcAft>
                <a:spcPts val="0"/>
              </a:spcAft>
              <a:buAutoNum type="arabicPeriod"/>
            </a:pPr>
            <a:r>
              <a:rPr lang="en-US">
                <a:latin typeface="Open Sans"/>
                <a:ea typeface="Open Sans"/>
                <a:cs typeface="Open Sans"/>
              </a:rPr>
              <a:t>This will discontinue the previous version of the order and create a new PDF with your name, time stamp. </a:t>
            </a:r>
          </a:p>
          <a:p>
            <a:pPr marL="342900" indent="-342900">
              <a:lnSpc>
                <a:spcPct val="100000"/>
              </a:lnSpc>
              <a:spcBef>
                <a:spcPts val="0"/>
              </a:spcBef>
              <a:buAutoNum type="arabicPeriod"/>
            </a:pPr>
            <a:endParaRPr lang="en-US">
              <a:highlight>
                <a:srgbClr val="FFFF00"/>
              </a:highlight>
              <a:latin typeface="Open Sans"/>
              <a:ea typeface="Open Sans"/>
              <a:cs typeface="Open Sans"/>
            </a:endParaRPr>
          </a:p>
        </p:txBody>
      </p:sp>
      <p:sp>
        <p:nvSpPr>
          <p:cNvPr id="4" name="Slide Number Placeholder 3">
            <a:extLst>
              <a:ext uri="{FF2B5EF4-FFF2-40B4-BE49-F238E27FC236}">
                <a16:creationId xmlns:a16="http://schemas.microsoft.com/office/drawing/2014/main" id="{4556C83C-F66D-A178-16DE-F9A37BF85374}"/>
              </a:ext>
            </a:extLst>
          </p:cNvPr>
          <p:cNvSpPr>
            <a:spLocks noGrp="1"/>
          </p:cNvSpPr>
          <p:nvPr>
            <p:ph type="sldNum" sz="quarter" idx="12"/>
          </p:nvPr>
        </p:nvSpPr>
        <p:spPr/>
        <p:txBody>
          <a:bodyPr/>
          <a:lstStyle/>
          <a:p>
            <a:fld id="{E69ADA5A-ACD3-6B42-AF84-3EB805ACEC88}" type="slidenum">
              <a:rPr lang="en-US" smtClean="0"/>
              <a:pPr/>
              <a:t>17</a:t>
            </a:fld>
            <a:endParaRPr lang="en-US"/>
          </a:p>
        </p:txBody>
      </p:sp>
      <p:sp>
        <p:nvSpPr>
          <p:cNvPr id="5" name="Title 4">
            <a:extLst>
              <a:ext uri="{FF2B5EF4-FFF2-40B4-BE49-F238E27FC236}">
                <a16:creationId xmlns:a16="http://schemas.microsoft.com/office/drawing/2014/main" id="{358E0F28-4D5C-4D8A-0063-39055269AE74}"/>
              </a:ext>
            </a:extLst>
          </p:cNvPr>
          <p:cNvSpPr>
            <a:spLocks noGrp="1"/>
          </p:cNvSpPr>
          <p:nvPr>
            <p:ph type="title"/>
          </p:nvPr>
        </p:nvSpPr>
        <p:spPr/>
        <p:txBody>
          <a:bodyPr lIns="91440" tIns="45720" rIns="91440" bIns="45720" anchor="ctr">
            <a:normAutofit fontScale="90000"/>
          </a:bodyPr>
          <a:lstStyle/>
          <a:p>
            <a:r>
              <a:rPr lang="en-US">
                <a:solidFill>
                  <a:srgbClr val="318385"/>
                </a:solidFill>
                <a:latin typeface="Milligram Medium"/>
              </a:rPr>
              <a:t>"Discontinue" Legal Status Order</a:t>
            </a:r>
          </a:p>
        </p:txBody>
      </p:sp>
      <p:pic>
        <p:nvPicPr>
          <p:cNvPr id="10" name="Content Placeholder 9" descr="A screenshot of a computer&#10;&#10;Description automatically generated">
            <a:extLst>
              <a:ext uri="{FF2B5EF4-FFF2-40B4-BE49-F238E27FC236}">
                <a16:creationId xmlns:a16="http://schemas.microsoft.com/office/drawing/2014/main" id="{E2B348BD-A180-096C-AD13-121BD0CC43E4}"/>
              </a:ext>
            </a:extLst>
          </p:cNvPr>
          <p:cNvPicPr>
            <a:picLocks noGrp="1" noChangeAspect="1"/>
          </p:cNvPicPr>
          <p:nvPr>
            <p:ph sz="half" idx="2"/>
          </p:nvPr>
        </p:nvPicPr>
        <p:blipFill>
          <a:blip r:embed="rId2"/>
          <a:stretch>
            <a:fillRect/>
          </a:stretch>
        </p:blipFill>
        <p:spPr>
          <a:xfrm>
            <a:off x="5616995" y="1578723"/>
            <a:ext cx="6359830" cy="3775705"/>
          </a:xfrm>
        </p:spPr>
      </p:pic>
    </p:spTree>
    <p:extLst>
      <p:ext uri="{BB962C8B-B14F-4D97-AF65-F5344CB8AC3E}">
        <p14:creationId xmlns:p14="http://schemas.microsoft.com/office/powerpoint/2010/main" val="1156511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323118-FA50-4CEB-55E8-E7BC3D851E94}"/>
              </a:ext>
            </a:extLst>
          </p:cNvPr>
          <p:cNvSpPr>
            <a:spLocks noGrp="1"/>
          </p:cNvSpPr>
          <p:nvPr>
            <p:ph sz="half" idx="1"/>
          </p:nvPr>
        </p:nvSpPr>
        <p:spPr/>
        <p:txBody>
          <a:bodyPr vert="horz" lIns="91440" tIns="45720" rIns="91440" bIns="45720" rtlCol="0" anchor="t">
            <a:normAutofit/>
          </a:bodyPr>
          <a:lstStyle/>
          <a:p>
            <a:pPr marL="0" indent="0">
              <a:lnSpc>
                <a:spcPct val="100000"/>
              </a:lnSpc>
              <a:spcBef>
                <a:spcPts val="0"/>
              </a:spcBef>
              <a:buNone/>
            </a:pPr>
            <a:r>
              <a:rPr lang="en-US" sz="1600">
                <a:latin typeface="Aptos"/>
                <a:ea typeface="Open Sans"/>
                <a:cs typeface="Open Sans"/>
              </a:rPr>
              <a:t>Use this if the legal status was placed accidentally and needs to be errored. </a:t>
            </a:r>
          </a:p>
          <a:p>
            <a:pPr marL="0" indent="0">
              <a:lnSpc>
                <a:spcPct val="100000"/>
              </a:lnSpc>
              <a:spcBef>
                <a:spcPts val="0"/>
              </a:spcBef>
              <a:buNone/>
            </a:pPr>
            <a:endParaRPr lang="en-US" sz="1600">
              <a:latin typeface="Aptos"/>
              <a:ea typeface="Open Sans"/>
              <a:cs typeface="Open Sans"/>
            </a:endParaRPr>
          </a:p>
          <a:p>
            <a:pPr marL="0" indent="0">
              <a:lnSpc>
                <a:spcPct val="100000"/>
              </a:lnSpc>
              <a:spcBef>
                <a:spcPts val="0"/>
              </a:spcBef>
              <a:buNone/>
            </a:pPr>
            <a:r>
              <a:rPr lang="en-US" sz="1600">
                <a:latin typeface="Aptos"/>
                <a:ea typeface="Open Sans"/>
                <a:cs typeface="Open Sans"/>
              </a:rPr>
              <a:t>This is important because for the various reports, that order will NOT be included.</a:t>
            </a:r>
          </a:p>
        </p:txBody>
      </p:sp>
      <p:sp>
        <p:nvSpPr>
          <p:cNvPr id="4" name="Slide Number Placeholder 3">
            <a:extLst>
              <a:ext uri="{FF2B5EF4-FFF2-40B4-BE49-F238E27FC236}">
                <a16:creationId xmlns:a16="http://schemas.microsoft.com/office/drawing/2014/main" id="{4556C83C-F66D-A178-16DE-F9A37BF85374}"/>
              </a:ext>
            </a:extLst>
          </p:cNvPr>
          <p:cNvSpPr>
            <a:spLocks noGrp="1"/>
          </p:cNvSpPr>
          <p:nvPr>
            <p:ph type="sldNum" sz="quarter" idx="12"/>
          </p:nvPr>
        </p:nvSpPr>
        <p:spPr/>
        <p:txBody>
          <a:bodyPr/>
          <a:lstStyle/>
          <a:p>
            <a:fld id="{E69ADA5A-ACD3-6B42-AF84-3EB805ACEC88}" type="slidenum">
              <a:rPr lang="en-US" smtClean="0"/>
              <a:pPr/>
              <a:t>18</a:t>
            </a:fld>
            <a:endParaRPr lang="en-US"/>
          </a:p>
        </p:txBody>
      </p:sp>
      <p:sp>
        <p:nvSpPr>
          <p:cNvPr id="5" name="Title 4">
            <a:extLst>
              <a:ext uri="{FF2B5EF4-FFF2-40B4-BE49-F238E27FC236}">
                <a16:creationId xmlns:a16="http://schemas.microsoft.com/office/drawing/2014/main" id="{358E0F28-4D5C-4D8A-0063-39055269AE74}"/>
              </a:ext>
            </a:extLst>
          </p:cNvPr>
          <p:cNvSpPr>
            <a:spLocks noGrp="1"/>
          </p:cNvSpPr>
          <p:nvPr>
            <p:ph type="title"/>
          </p:nvPr>
        </p:nvSpPr>
        <p:spPr/>
        <p:txBody>
          <a:bodyPr lIns="91440" tIns="45720" rIns="91440" bIns="45720" anchor="ctr">
            <a:normAutofit fontScale="90000"/>
          </a:bodyPr>
          <a:lstStyle/>
          <a:p>
            <a:r>
              <a:rPr lang="en-US">
                <a:solidFill>
                  <a:srgbClr val="318385"/>
                </a:solidFill>
                <a:latin typeface="Milligram Medium"/>
              </a:rPr>
              <a:t>How to error a legal status order </a:t>
            </a:r>
          </a:p>
        </p:txBody>
      </p:sp>
      <p:pic>
        <p:nvPicPr>
          <p:cNvPr id="3" name="Picture 2" descr="A white rectangular object with a black line&#10;&#10;Description automatically generated">
            <a:extLst>
              <a:ext uri="{FF2B5EF4-FFF2-40B4-BE49-F238E27FC236}">
                <a16:creationId xmlns:a16="http://schemas.microsoft.com/office/drawing/2014/main" id="{163003A3-7974-DE4F-4EA3-D82A8735ACDE}"/>
              </a:ext>
            </a:extLst>
          </p:cNvPr>
          <p:cNvPicPr>
            <a:picLocks noChangeAspect="1"/>
          </p:cNvPicPr>
          <p:nvPr/>
        </p:nvPicPr>
        <p:blipFill>
          <a:blip r:embed="rId2"/>
          <a:srcRect t="63000" r="73214" b="-1000"/>
          <a:stretch/>
        </p:blipFill>
        <p:spPr>
          <a:xfrm>
            <a:off x="6543524" y="1578353"/>
            <a:ext cx="4813910" cy="1354723"/>
          </a:xfrm>
          <a:prstGeom prst="rect">
            <a:avLst/>
          </a:prstGeom>
        </p:spPr>
      </p:pic>
    </p:spTree>
    <p:extLst>
      <p:ext uri="{BB962C8B-B14F-4D97-AF65-F5344CB8AC3E}">
        <p14:creationId xmlns:p14="http://schemas.microsoft.com/office/powerpoint/2010/main" val="3898004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323118-FA50-4CEB-55E8-E7BC3D851E94}"/>
              </a:ext>
            </a:extLst>
          </p:cNvPr>
          <p:cNvSpPr>
            <a:spLocks noGrp="1"/>
          </p:cNvSpPr>
          <p:nvPr>
            <p:ph sz="half" idx="1"/>
          </p:nvPr>
        </p:nvSpPr>
        <p:spPr>
          <a:xfrm>
            <a:off x="493858" y="1123503"/>
            <a:ext cx="4922693" cy="4998319"/>
          </a:xfrm>
        </p:spPr>
        <p:txBody>
          <a:bodyPr vert="horz" lIns="91440" tIns="45720" rIns="91440" bIns="45720" rtlCol="0" anchor="t">
            <a:normAutofit/>
          </a:bodyPr>
          <a:lstStyle/>
          <a:p>
            <a:pPr marL="342900" indent="-342900">
              <a:lnSpc>
                <a:spcPct val="100000"/>
              </a:lnSpc>
              <a:spcBef>
                <a:spcPts val="0"/>
              </a:spcBef>
              <a:buAutoNum type="arabicPeriod"/>
            </a:pPr>
            <a:r>
              <a:rPr lang="en-US" sz="1600">
                <a:latin typeface="Aptos"/>
                <a:ea typeface="Open Sans"/>
                <a:cs typeface="Open Sans"/>
              </a:rPr>
              <a:t>This view can be helpful when you want to see all active legal statuses </a:t>
            </a:r>
            <a:endParaRPr lang="en-US">
              <a:latin typeface="Aptos"/>
              <a:ea typeface="Open Sans"/>
              <a:cs typeface="Open Sans"/>
            </a:endParaRPr>
          </a:p>
          <a:p>
            <a:pPr marL="342900" indent="-342900">
              <a:lnSpc>
                <a:spcPct val="100000"/>
              </a:lnSpc>
              <a:spcBef>
                <a:spcPts val="0"/>
              </a:spcBef>
              <a:buAutoNum type="arabicPeriod"/>
            </a:pPr>
            <a:endParaRPr lang="en-US" sz="1600">
              <a:latin typeface="Aptos"/>
              <a:ea typeface="Open Sans"/>
              <a:cs typeface="Open Sans"/>
            </a:endParaRPr>
          </a:p>
          <a:p>
            <a:pPr marL="342900" indent="-342900">
              <a:lnSpc>
                <a:spcPct val="100000"/>
              </a:lnSpc>
              <a:spcBef>
                <a:spcPts val="0"/>
              </a:spcBef>
              <a:buAutoNum type="arabicPeriod"/>
            </a:pPr>
            <a:r>
              <a:rPr lang="en-US" sz="1600">
                <a:latin typeface="Aptos"/>
                <a:ea typeface="Open Sans"/>
                <a:cs typeface="Open Sans"/>
              </a:rPr>
              <a:t>This will be done through Orders (My Office) screen</a:t>
            </a:r>
            <a:endParaRPr lang="en-US">
              <a:latin typeface="Aptos"/>
              <a:ea typeface="Open Sans"/>
              <a:cs typeface="Open Sans"/>
            </a:endParaRPr>
          </a:p>
          <a:p>
            <a:pPr marL="342900" indent="-342900">
              <a:lnSpc>
                <a:spcPct val="100000"/>
              </a:lnSpc>
              <a:spcBef>
                <a:spcPts val="0"/>
              </a:spcBef>
              <a:buAutoNum type="arabicPeriod"/>
            </a:pPr>
            <a:endParaRPr lang="en-US" sz="1600">
              <a:latin typeface="Aptos"/>
              <a:ea typeface="Open Sans"/>
              <a:cs typeface="Open Sans"/>
            </a:endParaRPr>
          </a:p>
          <a:p>
            <a:pPr marL="342900" indent="-342900">
              <a:lnSpc>
                <a:spcPct val="100000"/>
              </a:lnSpc>
              <a:spcBef>
                <a:spcPts val="0"/>
              </a:spcBef>
              <a:buAutoNum type="arabicPeriod"/>
            </a:pPr>
            <a:r>
              <a:rPr lang="en-US" sz="1600">
                <a:latin typeface="Aptos"/>
                <a:ea typeface="Open Sans"/>
                <a:cs typeface="Open Sans"/>
              </a:rPr>
              <a:t>Select Order type: Additional</a:t>
            </a:r>
            <a:endParaRPr lang="en-US">
              <a:latin typeface="Aptos"/>
              <a:ea typeface="Open Sans"/>
              <a:cs typeface="Open Sans"/>
            </a:endParaRPr>
          </a:p>
          <a:p>
            <a:pPr marL="342900" indent="-342900">
              <a:lnSpc>
                <a:spcPct val="100000"/>
              </a:lnSpc>
              <a:spcBef>
                <a:spcPts val="0"/>
              </a:spcBef>
              <a:buAutoNum type="arabicPeriod"/>
            </a:pPr>
            <a:endParaRPr lang="en-US" sz="1600">
              <a:latin typeface="Aptos"/>
              <a:ea typeface="Open Sans"/>
              <a:cs typeface="Open Sans"/>
            </a:endParaRPr>
          </a:p>
          <a:p>
            <a:pPr marL="342900" indent="-342900">
              <a:lnSpc>
                <a:spcPct val="100000"/>
              </a:lnSpc>
              <a:spcBef>
                <a:spcPts val="0"/>
              </a:spcBef>
              <a:buAutoNum type="arabicPeriod"/>
            </a:pPr>
            <a:r>
              <a:rPr lang="en-US" sz="1600">
                <a:latin typeface="Aptos"/>
                <a:ea typeface="Open Sans"/>
                <a:cs typeface="Open Sans"/>
              </a:rPr>
              <a:t>You can type in Legal to see ALL legal status orders</a:t>
            </a:r>
            <a:endParaRPr lang="en-US">
              <a:latin typeface="Aptos"/>
              <a:ea typeface="Open Sans"/>
              <a:cs typeface="Open Sans"/>
            </a:endParaRPr>
          </a:p>
          <a:p>
            <a:pPr marL="342900" indent="-342900">
              <a:lnSpc>
                <a:spcPct val="100000"/>
              </a:lnSpc>
              <a:spcBef>
                <a:spcPts val="0"/>
              </a:spcBef>
              <a:buAutoNum type="arabicPeriod"/>
            </a:pPr>
            <a:endParaRPr lang="en-US" sz="1600">
              <a:latin typeface="Aptos"/>
              <a:ea typeface="Open Sans"/>
              <a:cs typeface="Open Sans"/>
            </a:endParaRPr>
          </a:p>
          <a:p>
            <a:pPr marL="342900" indent="-342900">
              <a:lnSpc>
                <a:spcPct val="100000"/>
              </a:lnSpc>
              <a:spcBef>
                <a:spcPts val="0"/>
              </a:spcBef>
              <a:buAutoNum type="arabicPeriod"/>
            </a:pPr>
            <a:r>
              <a:rPr lang="en-US" sz="1600">
                <a:latin typeface="Aptos"/>
                <a:ea typeface="Open Sans"/>
                <a:cs typeface="Open Sans"/>
              </a:rPr>
              <a:t>You can also type in the code, ex: 5250, to see ALL 5250 orders.</a:t>
            </a:r>
            <a:endParaRPr lang="en-US">
              <a:latin typeface="Aptos"/>
              <a:ea typeface="Open Sans"/>
              <a:cs typeface="Open Sans"/>
            </a:endParaRPr>
          </a:p>
          <a:p>
            <a:pPr marL="342900" indent="-342900">
              <a:lnSpc>
                <a:spcPct val="100000"/>
              </a:lnSpc>
              <a:spcBef>
                <a:spcPts val="0"/>
              </a:spcBef>
              <a:buAutoNum type="arabicPeriod"/>
            </a:pPr>
            <a:endParaRPr lang="en-US" sz="1600">
              <a:latin typeface="Aptos"/>
              <a:ea typeface="Open Sans"/>
              <a:cs typeface="Open Sans"/>
            </a:endParaRPr>
          </a:p>
          <a:p>
            <a:pPr marL="342900" indent="-342900">
              <a:lnSpc>
                <a:spcPct val="100000"/>
              </a:lnSpc>
              <a:spcBef>
                <a:spcPts val="0"/>
              </a:spcBef>
              <a:spcAft>
                <a:spcPts val="0"/>
              </a:spcAft>
              <a:buAutoNum type="arabicPeriod"/>
            </a:pPr>
            <a:r>
              <a:rPr lang="en-US" sz="1600">
                <a:latin typeface="Aptos"/>
                <a:ea typeface="Open Sans"/>
                <a:cs typeface="Open Sans"/>
              </a:rPr>
              <a:t>You can toggle between active, discontinued, completed orders.</a:t>
            </a:r>
            <a:endParaRPr lang="en-US">
              <a:latin typeface="Aptos"/>
              <a:ea typeface="Open Sans"/>
              <a:cs typeface="Open Sans"/>
            </a:endParaRPr>
          </a:p>
          <a:p>
            <a:pPr marL="342900" indent="-342900">
              <a:lnSpc>
                <a:spcPct val="100000"/>
              </a:lnSpc>
              <a:spcBef>
                <a:spcPts val="0"/>
              </a:spcBef>
              <a:buAutoNum type="arabicPeriod"/>
            </a:pPr>
            <a:endParaRPr lang="en-US" sz="1600">
              <a:latin typeface="Aptos"/>
              <a:ea typeface="Open Sans"/>
              <a:cs typeface="Open Sans"/>
            </a:endParaRPr>
          </a:p>
          <a:p>
            <a:pPr marL="342900" indent="-342900">
              <a:lnSpc>
                <a:spcPct val="100000"/>
              </a:lnSpc>
              <a:spcBef>
                <a:spcPts val="0"/>
              </a:spcBef>
              <a:buAutoNum type="arabicPeriod"/>
            </a:pPr>
            <a:r>
              <a:rPr lang="en-US" sz="1600">
                <a:latin typeface="Aptos"/>
                <a:ea typeface="Open Sans"/>
                <a:cs typeface="Open Sans"/>
              </a:rPr>
              <a:t>Filter using the dates</a:t>
            </a:r>
            <a:endParaRPr lang="en-US">
              <a:latin typeface="Aptos"/>
              <a:ea typeface="Open Sans"/>
              <a:cs typeface="Open Sans"/>
            </a:endParaRPr>
          </a:p>
          <a:p>
            <a:pPr marL="342900" indent="-342900">
              <a:lnSpc>
                <a:spcPct val="100000"/>
              </a:lnSpc>
              <a:spcBef>
                <a:spcPts val="0"/>
              </a:spcBef>
              <a:buAutoNum type="arabicPeriod"/>
            </a:pPr>
            <a:endParaRPr lang="en-US" sz="1600">
              <a:latin typeface="Aptos"/>
              <a:ea typeface="Open Sans"/>
              <a:cs typeface="Open Sans"/>
            </a:endParaRPr>
          </a:p>
          <a:p>
            <a:pPr marL="342900" indent="-342900">
              <a:lnSpc>
                <a:spcPct val="100000"/>
              </a:lnSpc>
              <a:spcBef>
                <a:spcPts val="0"/>
              </a:spcBef>
              <a:spcAft>
                <a:spcPts val="0"/>
              </a:spcAft>
              <a:buAutoNum type="arabicPeriod"/>
            </a:pPr>
            <a:r>
              <a:rPr lang="en-US" sz="1600">
                <a:latin typeface="Aptos"/>
                <a:ea typeface="Open Sans"/>
                <a:cs typeface="Open Sans"/>
              </a:rPr>
              <a:t>Page can be exported.</a:t>
            </a:r>
            <a:endParaRPr lang="en-US">
              <a:latin typeface="Aptos"/>
              <a:ea typeface="Open Sans"/>
              <a:cs typeface="Open Sans"/>
            </a:endParaRPr>
          </a:p>
        </p:txBody>
      </p:sp>
      <p:pic>
        <p:nvPicPr>
          <p:cNvPr id="7" name="Content Placeholder 6" descr="A screenshot of a computer&#10;&#10;Description automatically generated">
            <a:extLst>
              <a:ext uri="{FF2B5EF4-FFF2-40B4-BE49-F238E27FC236}">
                <a16:creationId xmlns:a16="http://schemas.microsoft.com/office/drawing/2014/main" id="{9B3877A2-BD6C-3C70-68CF-BABF0AF16DF9}"/>
              </a:ext>
            </a:extLst>
          </p:cNvPr>
          <p:cNvPicPr>
            <a:picLocks noGrp="1" noChangeAspect="1"/>
          </p:cNvPicPr>
          <p:nvPr>
            <p:ph sz="half" idx="2"/>
          </p:nvPr>
        </p:nvPicPr>
        <p:blipFill>
          <a:blip r:embed="rId2"/>
          <a:srcRect r="49831"/>
          <a:stretch/>
        </p:blipFill>
        <p:spPr>
          <a:xfrm>
            <a:off x="5690799" y="1121355"/>
            <a:ext cx="5607841" cy="4208081"/>
          </a:xfrm>
        </p:spPr>
      </p:pic>
      <p:sp>
        <p:nvSpPr>
          <p:cNvPr id="4" name="Slide Number Placeholder 3">
            <a:extLst>
              <a:ext uri="{FF2B5EF4-FFF2-40B4-BE49-F238E27FC236}">
                <a16:creationId xmlns:a16="http://schemas.microsoft.com/office/drawing/2014/main" id="{4556C83C-F66D-A178-16DE-F9A37BF85374}"/>
              </a:ext>
            </a:extLst>
          </p:cNvPr>
          <p:cNvSpPr>
            <a:spLocks noGrp="1"/>
          </p:cNvSpPr>
          <p:nvPr>
            <p:ph type="sldNum" sz="quarter" idx="12"/>
          </p:nvPr>
        </p:nvSpPr>
        <p:spPr/>
        <p:txBody>
          <a:bodyPr/>
          <a:lstStyle/>
          <a:p>
            <a:fld id="{E69ADA5A-ACD3-6B42-AF84-3EB805ACEC88}" type="slidenum">
              <a:rPr lang="en-US" smtClean="0"/>
              <a:pPr/>
              <a:t>19</a:t>
            </a:fld>
            <a:endParaRPr lang="en-US"/>
          </a:p>
        </p:txBody>
      </p:sp>
      <p:sp>
        <p:nvSpPr>
          <p:cNvPr id="5" name="Title 4">
            <a:extLst>
              <a:ext uri="{FF2B5EF4-FFF2-40B4-BE49-F238E27FC236}">
                <a16:creationId xmlns:a16="http://schemas.microsoft.com/office/drawing/2014/main" id="{358E0F28-4D5C-4D8A-0063-39055269AE74}"/>
              </a:ext>
            </a:extLst>
          </p:cNvPr>
          <p:cNvSpPr>
            <a:spLocks noGrp="1"/>
          </p:cNvSpPr>
          <p:nvPr>
            <p:ph type="title"/>
          </p:nvPr>
        </p:nvSpPr>
        <p:spPr/>
        <p:txBody>
          <a:bodyPr lIns="91440" tIns="45720" rIns="91440" bIns="45720" anchor="ctr">
            <a:normAutofit fontScale="90000"/>
          </a:bodyPr>
          <a:lstStyle/>
          <a:p>
            <a:r>
              <a:rPr lang="en-US">
                <a:solidFill>
                  <a:srgbClr val="318385"/>
                </a:solidFill>
                <a:latin typeface="Milligram"/>
              </a:rPr>
              <a:t>View legal statuses through Orders List Page</a:t>
            </a:r>
          </a:p>
        </p:txBody>
      </p:sp>
    </p:spTree>
    <p:extLst>
      <p:ext uri="{BB962C8B-B14F-4D97-AF65-F5344CB8AC3E}">
        <p14:creationId xmlns:p14="http://schemas.microsoft.com/office/powerpoint/2010/main" val="3858678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7F08B-5CA0-2B57-334B-8F84B27BCFC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7BA0300-A49C-6D67-E04B-5DB15605ADA2}"/>
              </a:ext>
            </a:extLst>
          </p:cNvPr>
          <p:cNvSpPr txBox="1"/>
          <p:nvPr/>
        </p:nvSpPr>
        <p:spPr>
          <a:xfrm>
            <a:off x="469409" y="489337"/>
            <a:ext cx="10623163" cy="954107"/>
          </a:xfrm>
          <a:prstGeom prst="rect">
            <a:avLst/>
          </a:prstGeom>
          <a:noFill/>
        </p:spPr>
        <p:txBody>
          <a:bodyPr wrap="square" lIns="91440" tIns="45720" rIns="91440" bIns="45720" rtlCol="0" anchor="t">
            <a:spAutoFit/>
          </a:bodyPr>
          <a:lstStyle/>
          <a:p>
            <a:r>
              <a:rPr lang="en-US" sz="5600" b="1">
                <a:solidFill>
                  <a:schemeClr val="accent1"/>
                </a:solidFill>
                <a:latin typeface="Milligram"/>
              </a:rPr>
              <a:t>Intro</a:t>
            </a:r>
            <a:endParaRPr lang="en-US" sz="5600" b="1" i="0">
              <a:solidFill>
                <a:schemeClr val="accent1"/>
              </a:solidFill>
              <a:latin typeface="Milligram" pitchFamily="2" charset="77"/>
            </a:endParaRPr>
          </a:p>
        </p:txBody>
      </p:sp>
      <p:sp>
        <p:nvSpPr>
          <p:cNvPr id="6" name="Rectangle 5">
            <a:extLst>
              <a:ext uri="{FF2B5EF4-FFF2-40B4-BE49-F238E27FC236}">
                <a16:creationId xmlns:a16="http://schemas.microsoft.com/office/drawing/2014/main" id="{E2CBFDC5-C3B4-25CC-D2B8-BD000789EB34}"/>
              </a:ext>
            </a:extLst>
          </p:cNvPr>
          <p:cNvSpPr/>
          <p:nvPr/>
        </p:nvSpPr>
        <p:spPr>
          <a:xfrm>
            <a:off x="467139" y="1450501"/>
            <a:ext cx="2385391" cy="139148"/>
          </a:xfrm>
          <a:prstGeom prst="rect">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15168E2-41BD-2CB1-A1F6-A88A5ACA80C6}"/>
              </a:ext>
            </a:extLst>
          </p:cNvPr>
          <p:cNvSpPr txBox="1"/>
          <p:nvPr/>
        </p:nvSpPr>
        <p:spPr>
          <a:xfrm>
            <a:off x="1186007" y="3423768"/>
            <a:ext cx="10432815" cy="4594463"/>
          </a:xfrm>
          <a:prstGeom prst="rect">
            <a:avLst/>
          </a:prstGeom>
          <a:noFill/>
        </p:spPr>
        <p:txBody>
          <a:bodyPr wrap="square" lIns="91440" tIns="45720" rIns="91440" bIns="45720" rtlCol="0" anchor="t">
            <a:spAutoFit/>
          </a:bodyPr>
          <a:lstStyle/>
          <a:p>
            <a:pPr marL="800100" lvl="1" indent="342900">
              <a:lnSpc>
                <a:spcPct val="150000"/>
              </a:lnSpc>
              <a:buClr>
                <a:srgbClr val="FFA400"/>
              </a:buClr>
              <a:buSzPct val="150000"/>
              <a:buFont typeface="Arial" pitchFamily="2" charset="2"/>
              <a:buChar char="•"/>
              <a:defRPr/>
            </a:pPr>
            <a:endParaRPr lang="en-US" sz="1600">
              <a:solidFill>
                <a:srgbClr val="6D6E71"/>
              </a:solidFill>
              <a:latin typeface="Aptos"/>
            </a:endParaRPr>
          </a:p>
          <a:p>
            <a:pPr marL="800100" lvl="1">
              <a:lnSpc>
                <a:spcPct val="150000"/>
              </a:lnSpc>
              <a:buClr>
                <a:srgbClr val="FFA400"/>
              </a:buClr>
              <a:buSzPct val="150000"/>
              <a:defRPr/>
            </a:pPr>
            <a:r>
              <a:rPr lang="en-US" sz="1600" b="1">
                <a:solidFill>
                  <a:srgbClr val="6D6E71"/>
                </a:solidFill>
                <a:latin typeface="Aptos"/>
              </a:rPr>
              <a:t>Design and Product Team </a:t>
            </a:r>
            <a:endParaRPr lang="en-US" sz="1600" b="1">
              <a:solidFill>
                <a:srgbClr val="000000"/>
              </a:solidFill>
              <a:latin typeface="Aptos"/>
            </a:endParaRPr>
          </a:p>
          <a:p>
            <a:pPr marL="1085850" lvl="1" indent="-285750">
              <a:lnSpc>
                <a:spcPct val="150000"/>
              </a:lnSpc>
              <a:buClr>
                <a:srgbClr val="FFA400"/>
              </a:buClr>
              <a:buSzPct val="150000"/>
              <a:buFont typeface="Arial,Sans-Serif" pitchFamily="2" charset="2"/>
              <a:buChar char="•"/>
              <a:defRPr/>
            </a:pPr>
            <a:r>
              <a:rPr lang="en-US" sz="1600">
                <a:solidFill>
                  <a:srgbClr val="6D6E71"/>
                </a:solidFill>
                <a:latin typeface="Aptos"/>
              </a:rPr>
              <a:t>Sabrina Caraveo: Inpatient Implementation Specialist</a:t>
            </a:r>
            <a:endParaRPr lang="en-US" sz="1600">
              <a:solidFill>
                <a:srgbClr val="000000"/>
              </a:solidFill>
              <a:latin typeface="Aptos"/>
            </a:endParaRPr>
          </a:p>
          <a:p>
            <a:pPr marL="1085850" lvl="1" indent="-285750">
              <a:lnSpc>
                <a:spcPct val="150000"/>
              </a:lnSpc>
              <a:buClr>
                <a:srgbClr val="FFA400"/>
              </a:buClr>
              <a:buSzPct val="150000"/>
              <a:buFont typeface="Arial" pitchFamily="2" charset="2"/>
              <a:buChar char="•"/>
              <a:defRPr/>
            </a:pPr>
            <a:r>
              <a:rPr lang="en-US" sz="1600">
                <a:solidFill>
                  <a:srgbClr val="6D6E71"/>
                </a:solidFill>
                <a:latin typeface="Aptos"/>
              </a:rPr>
              <a:t>Delphine Huang: Medical Director, Innovation and Design</a:t>
            </a:r>
            <a:endParaRPr lang="en-US" sz="1600">
              <a:latin typeface="Aptos"/>
            </a:endParaRPr>
          </a:p>
          <a:p>
            <a:pPr marL="1085850" lvl="1" indent="-285750">
              <a:lnSpc>
                <a:spcPct val="150000"/>
              </a:lnSpc>
              <a:buClr>
                <a:srgbClr val="FFA400"/>
              </a:buClr>
              <a:buSzPct val="150000"/>
              <a:buFont typeface="Arial" pitchFamily="2" charset="2"/>
              <a:buChar char="•"/>
              <a:defRPr/>
            </a:pPr>
            <a:r>
              <a:rPr lang="en-US" sz="1600">
                <a:solidFill>
                  <a:srgbClr val="6D6E71"/>
                </a:solidFill>
                <a:latin typeface="Aptos"/>
              </a:rPr>
              <a:t>Matthew Thombs: Sr. Project Manager</a:t>
            </a:r>
          </a:p>
          <a:p>
            <a:pPr marL="1085850" lvl="1" indent="-285750">
              <a:lnSpc>
                <a:spcPct val="150000"/>
              </a:lnSpc>
              <a:buClr>
                <a:srgbClr val="FFA400"/>
              </a:buClr>
              <a:buSzPct val="150000"/>
              <a:buFont typeface="Arial" pitchFamily="2" charset="2"/>
              <a:buChar char="•"/>
              <a:defRPr/>
            </a:pPr>
            <a:r>
              <a:rPr lang="en-US" sz="1600">
                <a:solidFill>
                  <a:srgbClr val="6D6E71"/>
                </a:solidFill>
                <a:latin typeface="Aptos"/>
              </a:rPr>
              <a:t>Peter Merna, Reports and Implementation</a:t>
            </a:r>
          </a:p>
          <a:p>
            <a:pPr marL="800100" lvl="1" indent="342900">
              <a:lnSpc>
                <a:spcPct val="150000"/>
              </a:lnSpc>
              <a:buClr>
                <a:srgbClr val="FFA400"/>
              </a:buClr>
              <a:buSzPct val="150000"/>
              <a:buFont typeface="Arial" pitchFamily="2" charset="2"/>
              <a:buChar char="•"/>
              <a:defRPr/>
            </a:pPr>
            <a:endParaRPr lang="en-US" sz="1900">
              <a:solidFill>
                <a:srgbClr val="6D6E71"/>
              </a:solidFill>
              <a:latin typeface="Milligram Medium"/>
            </a:endParaRPr>
          </a:p>
          <a:p>
            <a:pPr marL="800100" lvl="1" indent="342900">
              <a:lnSpc>
                <a:spcPct val="150000"/>
              </a:lnSpc>
              <a:buClr>
                <a:srgbClr val="FFA400"/>
              </a:buClr>
              <a:buSzPct val="150000"/>
              <a:buFont typeface="Arial" pitchFamily="2" charset="2"/>
              <a:buChar char="•"/>
              <a:defRPr/>
            </a:pPr>
            <a:endParaRPr lang="en-US" sz="1900">
              <a:solidFill>
                <a:srgbClr val="6D6E71"/>
              </a:solidFill>
              <a:latin typeface="Milligram Medium"/>
            </a:endParaRPr>
          </a:p>
          <a:p>
            <a:pPr marL="800100" lvl="1" indent="342900">
              <a:lnSpc>
                <a:spcPct val="150000"/>
              </a:lnSpc>
              <a:buClr>
                <a:srgbClr val="FFA400"/>
              </a:buClr>
              <a:buSzPct val="150000"/>
              <a:buFont typeface="Arial" pitchFamily="2" charset="2"/>
              <a:buChar char="•"/>
              <a:defRPr/>
            </a:pPr>
            <a:endParaRPr lang="en-US" sz="1900" b="0" i="0">
              <a:solidFill>
                <a:srgbClr val="6D6E71"/>
              </a:solidFill>
              <a:latin typeface="Milligram Medium" pitchFamily="2" charset="77"/>
            </a:endParaRPr>
          </a:p>
          <a:p>
            <a:pPr marL="800100" lvl="1" indent="342900">
              <a:lnSpc>
                <a:spcPct val="150000"/>
              </a:lnSpc>
              <a:buClr>
                <a:srgbClr val="FFA400"/>
              </a:buClr>
              <a:buSzPct val="150000"/>
              <a:buFont typeface="Arial" pitchFamily="2" charset="2"/>
              <a:buChar char="•"/>
              <a:defRPr/>
            </a:pPr>
            <a:endParaRPr lang="en-US" sz="1900">
              <a:solidFill>
                <a:srgbClr val="6D6E71"/>
              </a:solidFill>
              <a:latin typeface="Milligram Medium" pitchFamily="2" charset="77"/>
            </a:endParaRPr>
          </a:p>
          <a:p>
            <a:pPr>
              <a:lnSpc>
                <a:spcPct val="150000"/>
              </a:lnSpc>
              <a:defRPr/>
            </a:pPr>
            <a:endParaRPr lang="en-US" sz="1900">
              <a:solidFill>
                <a:srgbClr val="5B6670"/>
              </a:solidFill>
              <a:latin typeface="Milligram Medium" pitchFamily="2" charset="77"/>
            </a:endParaRPr>
          </a:p>
        </p:txBody>
      </p:sp>
      <p:sp>
        <p:nvSpPr>
          <p:cNvPr id="2" name="TextBox 1">
            <a:extLst>
              <a:ext uri="{FF2B5EF4-FFF2-40B4-BE49-F238E27FC236}">
                <a16:creationId xmlns:a16="http://schemas.microsoft.com/office/drawing/2014/main" id="{71E08BF8-373D-F44B-F5BC-AF7FE4B7F913}"/>
              </a:ext>
            </a:extLst>
          </p:cNvPr>
          <p:cNvSpPr txBox="1"/>
          <p:nvPr/>
        </p:nvSpPr>
        <p:spPr>
          <a:xfrm>
            <a:off x="237101" y="1827880"/>
            <a:ext cx="11079798" cy="1270476"/>
          </a:xfrm>
          <a:prstGeom prst="rect">
            <a:avLst/>
          </a:prstGeom>
          <a:noFill/>
        </p:spPr>
        <p:txBody>
          <a:bodyPr wrap="square" lIns="91440" tIns="45720" rIns="91440" bIns="45720" rtlCol="0" anchor="t">
            <a:spAutoFit/>
          </a:bodyPr>
          <a:lstStyle/>
          <a:p>
            <a:pPr marL="800100" lvl="1" indent="342900">
              <a:lnSpc>
                <a:spcPct val="150000"/>
              </a:lnSpc>
              <a:buClr>
                <a:srgbClr val="FFA400"/>
              </a:buClr>
              <a:buSzPct val="150000"/>
              <a:buFont typeface="Wingdings" pitchFamily="2" charset="2"/>
              <a:buChar char="§"/>
              <a:defRPr/>
            </a:pPr>
            <a:r>
              <a:rPr lang="en-US" sz="1700">
                <a:solidFill>
                  <a:srgbClr val="6D6E71"/>
                </a:solidFill>
                <a:latin typeface="Aptos"/>
              </a:rPr>
              <a:t>Share </a:t>
            </a:r>
            <a:r>
              <a:rPr lang="en-US" sz="1700" err="1">
                <a:solidFill>
                  <a:srgbClr val="6D6E71"/>
                </a:solidFill>
                <a:latin typeface="Aptos"/>
              </a:rPr>
              <a:t>CalMHSA's</a:t>
            </a:r>
            <a:r>
              <a:rPr lang="en-US" sz="1700">
                <a:solidFill>
                  <a:srgbClr val="6D6E71"/>
                </a:solidFill>
                <a:latin typeface="Aptos"/>
              </a:rPr>
              <a:t> recommendations for tracking legal statuses and holds within the EHR. </a:t>
            </a:r>
            <a:endParaRPr lang="en-US">
              <a:solidFill>
                <a:srgbClr val="000000"/>
              </a:solidFill>
              <a:latin typeface="Aptos"/>
            </a:endParaRPr>
          </a:p>
          <a:p>
            <a:pPr marL="800100" lvl="1" indent="342900">
              <a:lnSpc>
                <a:spcPct val="150000"/>
              </a:lnSpc>
              <a:buClr>
                <a:srgbClr val="FFA400"/>
              </a:buClr>
              <a:buSzPct val="150000"/>
              <a:buFont typeface="Wingdings" pitchFamily="2" charset="2"/>
              <a:buChar char="§"/>
              <a:defRPr/>
            </a:pPr>
            <a:r>
              <a:rPr lang="en-US" sz="1700">
                <a:solidFill>
                  <a:srgbClr val="6D6E71"/>
                </a:solidFill>
                <a:latin typeface="Aptos"/>
              </a:rPr>
              <a:t>To support DHS requirements for </a:t>
            </a:r>
            <a:r>
              <a:rPr lang="en-US" sz="1700">
                <a:solidFill>
                  <a:srgbClr val="6D6E71"/>
                </a:solidFill>
                <a:latin typeface="Aptos"/>
                <a:ea typeface="+mn-lt"/>
                <a:cs typeface="+mn-lt"/>
              </a:rPr>
              <a:t>BHIN:  23-067, 24-011, &amp; 24-013 LPS Quarterly Data Collection</a:t>
            </a:r>
            <a:endParaRPr lang="en-US">
              <a:latin typeface="Aptos"/>
              <a:ea typeface="+mn-lt"/>
              <a:cs typeface="+mn-lt"/>
            </a:endParaRPr>
          </a:p>
          <a:p>
            <a:pPr>
              <a:lnSpc>
                <a:spcPct val="150000"/>
              </a:lnSpc>
              <a:defRPr/>
            </a:pPr>
            <a:endParaRPr lang="en-US" sz="1900">
              <a:solidFill>
                <a:srgbClr val="5B6670"/>
              </a:solidFill>
              <a:latin typeface="Milligram Medium" pitchFamily="2" charset="77"/>
            </a:endParaRPr>
          </a:p>
        </p:txBody>
      </p:sp>
    </p:spTree>
    <p:extLst>
      <p:ext uri="{BB962C8B-B14F-4D97-AF65-F5344CB8AC3E}">
        <p14:creationId xmlns:p14="http://schemas.microsoft.com/office/powerpoint/2010/main" val="622717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323118-FA50-4CEB-55E8-E7BC3D851E94}"/>
              </a:ext>
            </a:extLst>
          </p:cNvPr>
          <p:cNvSpPr>
            <a:spLocks noGrp="1"/>
          </p:cNvSpPr>
          <p:nvPr>
            <p:ph sz="half" idx="1"/>
          </p:nvPr>
        </p:nvSpPr>
        <p:spPr>
          <a:xfrm>
            <a:off x="5028" y="1238521"/>
            <a:ext cx="6087260" cy="4380092"/>
          </a:xfrm>
        </p:spPr>
        <p:txBody>
          <a:bodyPr vert="horz" lIns="91440" tIns="45720" rIns="91440" bIns="45720" rtlCol="0" anchor="t">
            <a:normAutofit fontScale="85000" lnSpcReduction="20000"/>
          </a:bodyPr>
          <a:lstStyle/>
          <a:p>
            <a:pPr marL="342900" indent="-342900">
              <a:lnSpc>
                <a:spcPct val="100000"/>
              </a:lnSpc>
              <a:spcBef>
                <a:spcPts val="0"/>
              </a:spcBef>
              <a:buAutoNum type="arabicPeriod"/>
            </a:pPr>
            <a:endParaRPr lang="en-US" sz="1600">
              <a:latin typeface="Aptos"/>
              <a:ea typeface="Open Sans"/>
              <a:cs typeface="Open Sans"/>
            </a:endParaRPr>
          </a:p>
          <a:p>
            <a:pPr marL="0" indent="0">
              <a:lnSpc>
                <a:spcPct val="100000"/>
              </a:lnSpc>
              <a:spcBef>
                <a:spcPts val="0"/>
              </a:spcBef>
              <a:buNone/>
            </a:pPr>
            <a:r>
              <a:rPr lang="en-US" sz="1600">
                <a:solidFill>
                  <a:srgbClr val="666666"/>
                </a:solidFill>
                <a:latin typeface="Aptos"/>
                <a:ea typeface="Open Sans"/>
                <a:cs typeface="Open Sans"/>
              </a:rPr>
              <a:t>This report is to aid providers to be able to cumulatively see what legal holds a client(s) currently is on, and in the past.  </a:t>
            </a:r>
            <a:br>
              <a:rPr lang="en-US" sz="1600">
                <a:latin typeface="Aptos"/>
                <a:ea typeface="Open Sans"/>
                <a:cs typeface="Open Sans"/>
              </a:rPr>
            </a:br>
            <a:r>
              <a:rPr lang="en-US" sz="1600">
                <a:solidFill>
                  <a:srgbClr val="666666"/>
                </a:solidFill>
                <a:latin typeface="Aptos"/>
                <a:ea typeface="Open Sans"/>
                <a:cs typeface="Open Sans"/>
              </a:rPr>
              <a:t> </a:t>
            </a:r>
            <a:br>
              <a:rPr lang="en-US" sz="1600">
                <a:latin typeface="Aptos"/>
                <a:ea typeface="Open Sans"/>
                <a:cs typeface="Open Sans"/>
              </a:rPr>
            </a:br>
            <a:r>
              <a:rPr lang="en-US" sz="1600">
                <a:solidFill>
                  <a:srgbClr val="666666"/>
                </a:solidFill>
                <a:latin typeface="Aptos"/>
                <a:ea typeface="Open Sans"/>
                <a:cs typeface="Open Sans"/>
              </a:rPr>
              <a:t>This information can help teams be able to quickly compile the Legal Status Orders at a client level into one report to facilitate review. It also tracks when the hold was placed and then the status of the hold.  It also captures any of the responses/answers for the questions in the Legal Status Order.  </a:t>
            </a:r>
            <a:endParaRPr lang="en-US" sz="1600">
              <a:latin typeface="Aptos"/>
              <a:ea typeface="Open Sans"/>
              <a:cs typeface="Open Sans"/>
            </a:endParaRPr>
          </a:p>
          <a:p>
            <a:pPr marL="0" indent="0">
              <a:lnSpc>
                <a:spcPct val="100000"/>
              </a:lnSpc>
              <a:spcBef>
                <a:spcPts val="0"/>
              </a:spcBef>
              <a:buNone/>
            </a:pPr>
            <a:endParaRPr lang="en-US" sz="1600">
              <a:latin typeface="Aptos"/>
              <a:ea typeface="Open Sans"/>
              <a:cs typeface="Open Sans"/>
            </a:endParaRPr>
          </a:p>
          <a:p>
            <a:r>
              <a:rPr lang="en-US" sz="1600">
                <a:latin typeface="Aptos"/>
                <a:ea typeface="Open Sans"/>
                <a:cs typeface="Open Sans"/>
              </a:rPr>
              <a:t>This report is available for the following clinical roles: </a:t>
            </a:r>
          </a:p>
          <a:p>
            <a:r>
              <a:rPr lang="en-US" sz="1600">
                <a:solidFill>
                  <a:srgbClr val="666666"/>
                </a:solidFill>
                <a:latin typeface="Aptos"/>
                <a:ea typeface="Open Sans"/>
                <a:cs typeface="Open Sans"/>
              </a:rPr>
              <a:t>Prescriber  </a:t>
            </a:r>
            <a:endParaRPr lang="en-US" sz="1600">
              <a:latin typeface="Aptos"/>
            </a:endParaRPr>
          </a:p>
          <a:p>
            <a:r>
              <a:rPr lang="en-US" sz="1600">
                <a:solidFill>
                  <a:srgbClr val="666666"/>
                </a:solidFill>
                <a:latin typeface="Aptos"/>
                <a:ea typeface="Open Sans"/>
                <a:cs typeface="Open Sans"/>
              </a:rPr>
              <a:t> Prescriber IP/CSU/Res </a:t>
            </a:r>
            <a:endParaRPr lang="en-US" sz="1600">
              <a:latin typeface="Aptos"/>
            </a:endParaRPr>
          </a:p>
          <a:p>
            <a:r>
              <a:rPr lang="en-US" sz="1600">
                <a:solidFill>
                  <a:srgbClr val="666666"/>
                </a:solidFill>
                <a:latin typeface="Aptos"/>
                <a:ea typeface="Open Sans"/>
                <a:cs typeface="Open Sans"/>
              </a:rPr>
              <a:t> Medical Supervisor </a:t>
            </a:r>
            <a:endParaRPr lang="en-US" sz="1600">
              <a:latin typeface="Aptos"/>
            </a:endParaRPr>
          </a:p>
          <a:p>
            <a:r>
              <a:rPr lang="en-US" sz="1600">
                <a:solidFill>
                  <a:srgbClr val="666666"/>
                </a:solidFill>
                <a:latin typeface="Aptos"/>
                <a:ea typeface="Open Sans"/>
                <a:cs typeface="Open Sans"/>
              </a:rPr>
              <a:t> Clinician Supervisor </a:t>
            </a:r>
            <a:endParaRPr lang="en-US" sz="1600">
              <a:latin typeface="Aptos"/>
            </a:endParaRPr>
          </a:p>
          <a:p>
            <a:r>
              <a:rPr lang="en-US" sz="1600">
                <a:solidFill>
                  <a:srgbClr val="666666"/>
                </a:solidFill>
                <a:latin typeface="Aptos"/>
                <a:ea typeface="Open Sans"/>
                <a:cs typeface="Open Sans"/>
              </a:rPr>
              <a:t>Orders Add-On</a:t>
            </a:r>
          </a:p>
          <a:p>
            <a:pPr marL="0" indent="0">
              <a:lnSpc>
                <a:spcPct val="100000"/>
              </a:lnSpc>
              <a:spcBef>
                <a:spcPts val="0"/>
              </a:spcBef>
              <a:buNone/>
            </a:pPr>
            <a:endParaRPr lang="en-US" sz="1600">
              <a:latin typeface="Aptos"/>
              <a:ea typeface="Open Sans"/>
              <a:cs typeface="Open Sans"/>
            </a:endParaRPr>
          </a:p>
          <a:p>
            <a:pPr marL="0" indent="0">
              <a:lnSpc>
                <a:spcPct val="100000"/>
              </a:lnSpc>
              <a:spcBef>
                <a:spcPts val="0"/>
              </a:spcBef>
              <a:buNone/>
            </a:pPr>
            <a:r>
              <a:rPr lang="en-US" sz="1600">
                <a:latin typeface="Aptos"/>
                <a:ea typeface="Open Sans"/>
                <a:cs typeface="Open Sans"/>
              </a:rPr>
              <a:t>Can find this report by searching for: </a:t>
            </a:r>
          </a:p>
          <a:p>
            <a:pPr marL="0" indent="0">
              <a:lnSpc>
                <a:spcPct val="100000"/>
              </a:lnSpc>
              <a:spcBef>
                <a:spcPts val="0"/>
              </a:spcBef>
              <a:buNone/>
            </a:pPr>
            <a:r>
              <a:rPr lang="en-US" sz="1600" b="1" err="1">
                <a:solidFill>
                  <a:srgbClr val="666666"/>
                </a:solidFill>
                <a:latin typeface="Aptos"/>
                <a:ea typeface="Open Sans"/>
                <a:cs typeface="Open Sans"/>
              </a:rPr>
              <a:t>CalMHSA</a:t>
            </a:r>
            <a:r>
              <a:rPr lang="en-US" sz="1600" b="1">
                <a:solidFill>
                  <a:srgbClr val="666666"/>
                </a:solidFill>
                <a:latin typeface="Aptos"/>
                <a:ea typeface="Open Sans"/>
                <a:cs typeface="Open Sans"/>
              </a:rPr>
              <a:t> 105- Legal Hold Tracking for Clinical Use (My Office). </a:t>
            </a:r>
            <a:endParaRPr lang="en-US" sz="1600">
              <a:latin typeface="Aptos"/>
            </a:endParaRPr>
          </a:p>
          <a:p>
            <a:pPr marL="0" indent="0">
              <a:lnSpc>
                <a:spcPct val="100000"/>
              </a:lnSpc>
              <a:spcBef>
                <a:spcPts val="0"/>
              </a:spcBef>
              <a:buNone/>
            </a:pPr>
            <a:br>
              <a:rPr lang="en-US" sz="1600">
                <a:latin typeface="Aptos"/>
                <a:ea typeface="Open Sans"/>
                <a:cs typeface="Open Sans"/>
              </a:rPr>
            </a:br>
            <a:r>
              <a:rPr lang="en-US" sz="1600">
                <a:latin typeface="Aptos"/>
                <a:ea typeface="Open Sans"/>
                <a:cs typeface="Open Sans"/>
              </a:rPr>
              <a:t>How do use the report: </a:t>
            </a:r>
            <a:r>
              <a:rPr lang="en-US" sz="1600">
                <a:ea typeface="+mn-lt"/>
                <a:cs typeface="+mn-lt"/>
                <a:hlinkClick r:id="rId2"/>
              </a:rPr>
              <a:t>CalMHSA 105 – Legal Hold Tracking Report for Clinical Use (My Office) - 2023 CalMHSA</a:t>
            </a:r>
            <a:endParaRPr lang="en-US" sz="1600"/>
          </a:p>
        </p:txBody>
      </p:sp>
      <p:sp>
        <p:nvSpPr>
          <p:cNvPr id="4" name="Slide Number Placeholder 3">
            <a:extLst>
              <a:ext uri="{FF2B5EF4-FFF2-40B4-BE49-F238E27FC236}">
                <a16:creationId xmlns:a16="http://schemas.microsoft.com/office/drawing/2014/main" id="{4556C83C-F66D-A178-16DE-F9A37BF85374}"/>
              </a:ext>
            </a:extLst>
          </p:cNvPr>
          <p:cNvSpPr>
            <a:spLocks noGrp="1"/>
          </p:cNvSpPr>
          <p:nvPr>
            <p:ph type="sldNum" sz="quarter" idx="12"/>
          </p:nvPr>
        </p:nvSpPr>
        <p:spPr/>
        <p:txBody>
          <a:bodyPr/>
          <a:lstStyle/>
          <a:p>
            <a:fld id="{E69ADA5A-ACD3-6B42-AF84-3EB805ACEC88}" type="slidenum">
              <a:rPr lang="en-US" smtClean="0"/>
              <a:pPr/>
              <a:t>20</a:t>
            </a:fld>
            <a:endParaRPr lang="en-US"/>
          </a:p>
        </p:txBody>
      </p:sp>
      <p:sp>
        <p:nvSpPr>
          <p:cNvPr id="5" name="Title 4">
            <a:extLst>
              <a:ext uri="{FF2B5EF4-FFF2-40B4-BE49-F238E27FC236}">
                <a16:creationId xmlns:a16="http://schemas.microsoft.com/office/drawing/2014/main" id="{358E0F28-4D5C-4D8A-0063-39055269AE74}"/>
              </a:ext>
            </a:extLst>
          </p:cNvPr>
          <p:cNvSpPr>
            <a:spLocks noGrp="1"/>
          </p:cNvSpPr>
          <p:nvPr>
            <p:ph type="title"/>
          </p:nvPr>
        </p:nvSpPr>
        <p:spPr/>
        <p:txBody>
          <a:bodyPr vert="horz" lIns="91440" tIns="45720" rIns="91440" bIns="45720" rtlCol="0" anchor="ctr">
            <a:noAutofit/>
          </a:bodyPr>
          <a:lstStyle/>
          <a:p>
            <a:r>
              <a:rPr lang="en-US" sz="4000">
                <a:solidFill>
                  <a:srgbClr val="318385"/>
                </a:solidFill>
                <a:latin typeface="Milligram Medium"/>
              </a:rPr>
              <a:t>Legal Status Report for Clinical Use</a:t>
            </a:r>
            <a:endParaRPr lang="en-US">
              <a:solidFill>
                <a:srgbClr val="318385"/>
              </a:solidFill>
              <a:latin typeface="Milligram Medium"/>
            </a:endParaRPr>
          </a:p>
        </p:txBody>
      </p:sp>
      <p:pic>
        <p:nvPicPr>
          <p:cNvPr id="3" name="Picture 2" descr="A screenshot of a computer&#10;&#10;Description automatically generated">
            <a:extLst>
              <a:ext uri="{FF2B5EF4-FFF2-40B4-BE49-F238E27FC236}">
                <a16:creationId xmlns:a16="http://schemas.microsoft.com/office/drawing/2014/main" id="{06EDD495-CA15-864B-A093-770529863101}"/>
              </a:ext>
            </a:extLst>
          </p:cNvPr>
          <p:cNvPicPr>
            <a:picLocks noChangeAspect="1"/>
          </p:cNvPicPr>
          <p:nvPr/>
        </p:nvPicPr>
        <p:blipFill>
          <a:blip r:embed="rId3"/>
          <a:srcRect t="16990" r="-228" b="-243"/>
          <a:stretch/>
        </p:blipFill>
        <p:spPr>
          <a:xfrm>
            <a:off x="6269061" y="1113115"/>
            <a:ext cx="7315692" cy="5738969"/>
          </a:xfrm>
          <a:prstGeom prst="rect">
            <a:avLst/>
          </a:prstGeom>
        </p:spPr>
      </p:pic>
    </p:spTree>
    <p:extLst>
      <p:ext uri="{BB962C8B-B14F-4D97-AF65-F5344CB8AC3E}">
        <p14:creationId xmlns:p14="http://schemas.microsoft.com/office/powerpoint/2010/main" val="3306899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323118-FA50-4CEB-55E8-E7BC3D851E94}"/>
              </a:ext>
            </a:extLst>
          </p:cNvPr>
          <p:cNvSpPr>
            <a:spLocks noGrp="1"/>
          </p:cNvSpPr>
          <p:nvPr>
            <p:ph sz="half" idx="1"/>
          </p:nvPr>
        </p:nvSpPr>
        <p:spPr>
          <a:xfrm>
            <a:off x="232276" y="798833"/>
            <a:ext cx="7428858" cy="4965487"/>
          </a:xfrm>
        </p:spPr>
        <p:txBody>
          <a:bodyPr vert="horz" lIns="91440" tIns="45720" rIns="91440" bIns="45720" rtlCol="0" anchor="t">
            <a:noAutofit/>
          </a:bodyPr>
          <a:lstStyle/>
          <a:p>
            <a:pPr>
              <a:lnSpc>
                <a:spcPct val="170000"/>
              </a:lnSpc>
              <a:buNone/>
            </a:pPr>
            <a:r>
              <a:rPr lang="en-US" sz="1600">
                <a:solidFill>
                  <a:srgbClr val="666666"/>
                </a:solidFill>
                <a:latin typeface="Aptos"/>
                <a:ea typeface="Open Sans"/>
                <a:cs typeface="Open Sans"/>
              </a:rPr>
              <a:t>To support counties that are reporting for BHIN24-013, we have created a report for documented legal statuses within the EHR. This data is at a county level.  </a:t>
            </a:r>
            <a:endParaRPr lang="en-US" sz="1600">
              <a:latin typeface="Aptos"/>
            </a:endParaRPr>
          </a:p>
          <a:p>
            <a:pPr>
              <a:lnSpc>
                <a:spcPct val="170000"/>
              </a:lnSpc>
              <a:buNone/>
            </a:pPr>
            <a:r>
              <a:rPr lang="en-US" sz="1600">
                <a:solidFill>
                  <a:srgbClr val="666666"/>
                </a:solidFill>
                <a:latin typeface="Aptos"/>
                <a:ea typeface="Open Sans"/>
                <a:cs typeface="Open Sans"/>
              </a:rPr>
              <a:t>Please note that this data can aid users in filling out the state report but is only reflective of what is captured within the EHR. Your county may need to include other sources to be comprehensive.  </a:t>
            </a:r>
            <a:endParaRPr lang="en-US" sz="1600">
              <a:latin typeface="Aptos"/>
            </a:endParaRPr>
          </a:p>
          <a:p>
            <a:pPr marL="0" indent="0">
              <a:lnSpc>
                <a:spcPct val="170000"/>
              </a:lnSpc>
              <a:buNone/>
            </a:pPr>
            <a:r>
              <a:rPr lang="en-US" sz="1600">
                <a:latin typeface="Aptos"/>
                <a:ea typeface="Open Sans"/>
                <a:cs typeface="Open Sans"/>
              </a:rPr>
              <a:t>The following roles have access to this report</a:t>
            </a:r>
          </a:p>
          <a:p>
            <a:pPr>
              <a:lnSpc>
                <a:spcPct val="100000"/>
              </a:lnSpc>
              <a:spcBef>
                <a:spcPts val="700"/>
              </a:spcBef>
            </a:pPr>
            <a:r>
              <a:rPr lang="en-US" sz="1600">
                <a:solidFill>
                  <a:srgbClr val="666666"/>
                </a:solidFill>
                <a:latin typeface="Aptos"/>
                <a:ea typeface="Open Sans"/>
                <a:cs typeface="Open Sans"/>
              </a:rPr>
              <a:t>County Affiliate Sys Admin  </a:t>
            </a:r>
            <a:endParaRPr lang="en-US" sz="1600">
              <a:latin typeface="Aptos"/>
            </a:endParaRPr>
          </a:p>
          <a:p>
            <a:pPr>
              <a:lnSpc>
                <a:spcPct val="100000"/>
              </a:lnSpc>
              <a:spcBef>
                <a:spcPts val="700"/>
              </a:spcBef>
            </a:pPr>
            <a:r>
              <a:rPr lang="en-US" sz="1600">
                <a:solidFill>
                  <a:srgbClr val="666666"/>
                </a:solidFill>
                <a:latin typeface="Aptos"/>
                <a:ea typeface="Open Sans"/>
                <a:cs typeface="Open Sans"/>
              </a:rPr>
              <a:t> Medical Records/QI </a:t>
            </a:r>
            <a:endParaRPr lang="en-US" sz="1600">
              <a:latin typeface="Aptos"/>
            </a:endParaRPr>
          </a:p>
          <a:p>
            <a:pPr>
              <a:lnSpc>
                <a:spcPct val="100000"/>
              </a:lnSpc>
              <a:spcBef>
                <a:spcPts val="700"/>
              </a:spcBef>
            </a:pPr>
            <a:r>
              <a:rPr lang="en-US" sz="1600">
                <a:solidFill>
                  <a:srgbClr val="666666"/>
                </a:solidFill>
                <a:latin typeface="Aptos"/>
                <a:ea typeface="Open Sans"/>
                <a:cs typeface="Open Sans"/>
              </a:rPr>
              <a:t>Clinical Supervisor </a:t>
            </a:r>
            <a:endParaRPr lang="en-US" sz="1600">
              <a:latin typeface="Aptos"/>
            </a:endParaRPr>
          </a:p>
          <a:p>
            <a:pPr>
              <a:lnSpc>
                <a:spcPct val="100000"/>
              </a:lnSpc>
              <a:spcBef>
                <a:spcPts val="700"/>
              </a:spcBef>
            </a:pPr>
            <a:r>
              <a:rPr lang="en-US" sz="1600">
                <a:solidFill>
                  <a:srgbClr val="666666"/>
                </a:solidFill>
                <a:latin typeface="Aptos"/>
                <a:ea typeface="Open Sans"/>
                <a:cs typeface="Open Sans"/>
              </a:rPr>
              <a:t>Medical Supervisor </a:t>
            </a:r>
            <a:endParaRPr lang="en-US" sz="1600">
              <a:latin typeface="Aptos"/>
            </a:endParaRPr>
          </a:p>
          <a:p>
            <a:pPr marL="0" indent="0">
              <a:lnSpc>
                <a:spcPct val="170000"/>
              </a:lnSpc>
              <a:buNone/>
            </a:pPr>
            <a:r>
              <a:rPr lang="en-US" sz="1600">
                <a:solidFill>
                  <a:srgbClr val="666666"/>
                </a:solidFill>
                <a:latin typeface="Aptos"/>
                <a:ea typeface="Open Sans"/>
                <a:cs typeface="Open Sans"/>
              </a:rPr>
              <a:t>Search for: </a:t>
            </a:r>
            <a:r>
              <a:rPr lang="en-US" sz="1600" b="1" err="1">
                <a:solidFill>
                  <a:srgbClr val="666666"/>
                </a:solidFill>
                <a:latin typeface="Aptos"/>
                <a:ea typeface="Open Sans"/>
                <a:cs typeface="Open Sans"/>
              </a:rPr>
              <a:t>CalMHSA</a:t>
            </a:r>
            <a:r>
              <a:rPr lang="en-US" sz="1600" b="1">
                <a:solidFill>
                  <a:srgbClr val="666666"/>
                </a:solidFill>
                <a:latin typeface="Aptos"/>
                <a:ea typeface="Open Sans"/>
                <a:cs typeface="Open Sans"/>
              </a:rPr>
              <a:t> 805- LPS Data Collection Report (My Office)</a:t>
            </a:r>
            <a:r>
              <a:rPr lang="en-US" sz="1600">
                <a:solidFill>
                  <a:srgbClr val="666666"/>
                </a:solidFill>
                <a:latin typeface="Aptos"/>
                <a:ea typeface="Open Sans"/>
                <a:cs typeface="Open Sans"/>
              </a:rPr>
              <a:t>.How to read the report: </a:t>
            </a:r>
            <a:r>
              <a:rPr lang="en-US" sz="1600">
                <a:solidFill>
                  <a:srgbClr val="666666"/>
                </a:solidFill>
                <a:latin typeface="Aptos"/>
                <a:ea typeface="Open Sans"/>
                <a:cs typeface="Open Sans"/>
                <a:hlinkClick r:id="rId2"/>
              </a:rPr>
              <a:t>CalMHSA 805-LPS Data Collection Report/DHCS Legal Status - 2023 CalMHSA</a:t>
            </a:r>
            <a:endParaRPr lang="en-US" sz="1600">
              <a:solidFill>
                <a:srgbClr val="000000"/>
              </a:solidFill>
              <a:latin typeface="Aptos"/>
              <a:ea typeface="Open Sans"/>
              <a:cs typeface="Open Sans"/>
            </a:endParaRPr>
          </a:p>
          <a:p>
            <a:pPr marL="0" indent="0">
              <a:lnSpc>
                <a:spcPct val="170000"/>
              </a:lnSpc>
              <a:buNone/>
            </a:pPr>
            <a:endParaRPr lang="en-US" sz="1600">
              <a:solidFill>
                <a:srgbClr val="666666"/>
              </a:solidFill>
              <a:latin typeface="Aptos"/>
              <a:ea typeface="Open Sans"/>
              <a:cs typeface="Open Sans"/>
            </a:endParaRPr>
          </a:p>
        </p:txBody>
      </p:sp>
      <p:sp>
        <p:nvSpPr>
          <p:cNvPr id="4" name="Slide Number Placeholder 3">
            <a:extLst>
              <a:ext uri="{FF2B5EF4-FFF2-40B4-BE49-F238E27FC236}">
                <a16:creationId xmlns:a16="http://schemas.microsoft.com/office/drawing/2014/main" id="{4556C83C-F66D-A178-16DE-F9A37BF85374}"/>
              </a:ext>
            </a:extLst>
          </p:cNvPr>
          <p:cNvSpPr>
            <a:spLocks noGrp="1"/>
          </p:cNvSpPr>
          <p:nvPr>
            <p:ph type="sldNum" sz="quarter" idx="12"/>
          </p:nvPr>
        </p:nvSpPr>
        <p:spPr/>
        <p:txBody>
          <a:bodyPr/>
          <a:lstStyle/>
          <a:p>
            <a:fld id="{E69ADA5A-ACD3-6B42-AF84-3EB805ACEC88}" type="slidenum">
              <a:rPr lang="en-US" smtClean="0"/>
              <a:pPr/>
              <a:t>21</a:t>
            </a:fld>
            <a:endParaRPr lang="en-US"/>
          </a:p>
        </p:txBody>
      </p:sp>
      <p:sp>
        <p:nvSpPr>
          <p:cNvPr id="5" name="Title 4">
            <a:extLst>
              <a:ext uri="{FF2B5EF4-FFF2-40B4-BE49-F238E27FC236}">
                <a16:creationId xmlns:a16="http://schemas.microsoft.com/office/drawing/2014/main" id="{358E0F28-4D5C-4D8A-0063-39055269AE74}"/>
              </a:ext>
            </a:extLst>
          </p:cNvPr>
          <p:cNvSpPr>
            <a:spLocks noGrp="1"/>
          </p:cNvSpPr>
          <p:nvPr>
            <p:ph type="title"/>
          </p:nvPr>
        </p:nvSpPr>
        <p:spPr>
          <a:xfrm>
            <a:off x="323262" y="318648"/>
            <a:ext cx="11202174" cy="683827"/>
          </a:xfrm>
        </p:spPr>
        <p:txBody>
          <a:bodyPr lIns="91440" tIns="45720" rIns="91440" bIns="45720" anchor="ctr">
            <a:normAutofit fontScale="90000"/>
          </a:bodyPr>
          <a:lstStyle/>
          <a:p>
            <a:r>
              <a:rPr lang="en-US">
                <a:solidFill>
                  <a:srgbClr val="318385"/>
                </a:solidFill>
                <a:latin typeface="Milligram Medium"/>
              </a:rPr>
              <a:t>Legal Status for  State Report</a:t>
            </a:r>
          </a:p>
        </p:txBody>
      </p:sp>
      <p:pic>
        <p:nvPicPr>
          <p:cNvPr id="3" name="Picture 2" descr="A screenshot of a data report&#10;&#10;Description automatically generated">
            <a:extLst>
              <a:ext uri="{FF2B5EF4-FFF2-40B4-BE49-F238E27FC236}">
                <a16:creationId xmlns:a16="http://schemas.microsoft.com/office/drawing/2014/main" id="{C4BB9F01-7F39-769A-EFF8-B749E061560D}"/>
              </a:ext>
            </a:extLst>
          </p:cNvPr>
          <p:cNvPicPr>
            <a:picLocks noChangeAspect="1"/>
          </p:cNvPicPr>
          <p:nvPr/>
        </p:nvPicPr>
        <p:blipFill>
          <a:blip r:embed="rId3"/>
          <a:stretch>
            <a:fillRect/>
          </a:stretch>
        </p:blipFill>
        <p:spPr>
          <a:xfrm>
            <a:off x="7549194" y="1375927"/>
            <a:ext cx="4476235" cy="4114800"/>
          </a:xfrm>
          <a:prstGeom prst="rect">
            <a:avLst/>
          </a:prstGeom>
        </p:spPr>
      </p:pic>
    </p:spTree>
    <p:extLst>
      <p:ext uri="{BB962C8B-B14F-4D97-AF65-F5344CB8AC3E}">
        <p14:creationId xmlns:p14="http://schemas.microsoft.com/office/powerpoint/2010/main" val="2085173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90BD23-CF98-B0EB-7E2B-EC60D83DB63D}"/>
              </a:ext>
            </a:extLst>
          </p:cNvPr>
          <p:cNvSpPr>
            <a:spLocks noGrp="1"/>
          </p:cNvSpPr>
          <p:nvPr>
            <p:ph sz="half" idx="2"/>
          </p:nvPr>
        </p:nvSpPr>
        <p:spPr/>
        <p:txBody>
          <a:bodyPr vert="horz" lIns="91440" tIns="45720" rIns="91440" bIns="45720" rtlCol="0" anchor="t">
            <a:normAutofit/>
          </a:bodyPr>
          <a:lstStyle/>
          <a:p>
            <a:pPr marL="0" indent="0">
              <a:buNone/>
            </a:pPr>
            <a:r>
              <a:rPr lang="en-US" sz="1600"/>
              <a:t>Future Development: </a:t>
            </a:r>
            <a:endParaRPr lang="en-US"/>
          </a:p>
          <a:p>
            <a:endParaRPr lang="en-US" sz="1600"/>
          </a:p>
          <a:p>
            <a:r>
              <a:rPr lang="en-US" sz="1600"/>
              <a:t>Digitalizing 1801, 1802, 1808, 1809 Forms for Involuntary Holds</a:t>
            </a:r>
          </a:p>
        </p:txBody>
      </p:sp>
      <p:sp>
        <p:nvSpPr>
          <p:cNvPr id="4" name="Title 3">
            <a:extLst>
              <a:ext uri="{FF2B5EF4-FFF2-40B4-BE49-F238E27FC236}">
                <a16:creationId xmlns:a16="http://schemas.microsoft.com/office/drawing/2014/main" id="{B73C5EA8-3E9A-906E-FB77-AADD58DA53C0}"/>
              </a:ext>
            </a:extLst>
          </p:cNvPr>
          <p:cNvSpPr>
            <a:spLocks noGrp="1"/>
          </p:cNvSpPr>
          <p:nvPr>
            <p:ph type="title"/>
          </p:nvPr>
        </p:nvSpPr>
        <p:spPr/>
        <p:txBody>
          <a:bodyPr>
            <a:normAutofit fontScale="90000"/>
          </a:bodyPr>
          <a:lstStyle/>
          <a:p>
            <a:r>
              <a:rPr lang="en-US"/>
              <a:t>Future Builds</a:t>
            </a:r>
          </a:p>
        </p:txBody>
      </p:sp>
      <p:sp>
        <p:nvSpPr>
          <p:cNvPr id="6" name="Content Placeholder 5">
            <a:extLst>
              <a:ext uri="{FF2B5EF4-FFF2-40B4-BE49-F238E27FC236}">
                <a16:creationId xmlns:a16="http://schemas.microsoft.com/office/drawing/2014/main" id="{15680F27-CD24-20AC-9AD4-01BBFDBCE836}"/>
              </a:ext>
            </a:extLst>
          </p:cNvPr>
          <p:cNvSpPr>
            <a:spLocks noGrp="1"/>
          </p:cNvSpPr>
          <p:nvPr>
            <p:ph sz="half" idx="1"/>
          </p:nvPr>
        </p:nvSpPr>
        <p:spPr/>
        <p:txBody>
          <a:bodyPr vert="horz" lIns="91440" tIns="45720" rIns="91440" bIns="45720" rtlCol="0" anchor="t">
            <a:normAutofit/>
          </a:bodyPr>
          <a:lstStyle/>
          <a:p>
            <a:r>
              <a:rPr lang="en-US" sz="1600" err="1"/>
              <a:t>CalMHSA</a:t>
            </a:r>
            <a:r>
              <a:rPr lang="en-US" sz="1600"/>
              <a:t> Shift/Rounding Report- </a:t>
            </a:r>
            <a:r>
              <a:rPr lang="en-US" sz="1600" i="1"/>
              <a:t>Coming Soon!</a:t>
            </a:r>
          </a:p>
          <a:p>
            <a:endParaRPr lang="en-US" sz="1600"/>
          </a:p>
          <a:p>
            <a:pPr marL="457200" lvl="1" indent="0">
              <a:buNone/>
            </a:pPr>
            <a:r>
              <a:rPr lang="en-US" sz="1600"/>
              <a:t>For IP/CSU/Res Units that use Whiteboard, there will be an expanded shift report that will include legal status. </a:t>
            </a:r>
          </a:p>
        </p:txBody>
      </p:sp>
      <p:pic>
        <p:nvPicPr>
          <p:cNvPr id="7" name="Picture 6" descr="A screenshot of a medical report&#10;&#10;Description automatically generated">
            <a:extLst>
              <a:ext uri="{FF2B5EF4-FFF2-40B4-BE49-F238E27FC236}">
                <a16:creationId xmlns:a16="http://schemas.microsoft.com/office/drawing/2014/main" id="{73CAF175-90E4-B62F-79F5-337B6747A80C}"/>
              </a:ext>
            </a:extLst>
          </p:cNvPr>
          <p:cNvPicPr>
            <a:picLocks noChangeAspect="1"/>
          </p:cNvPicPr>
          <p:nvPr/>
        </p:nvPicPr>
        <p:blipFill>
          <a:blip r:embed="rId2"/>
          <a:stretch>
            <a:fillRect/>
          </a:stretch>
        </p:blipFill>
        <p:spPr>
          <a:xfrm>
            <a:off x="373811" y="3245744"/>
            <a:ext cx="6139133" cy="2695644"/>
          </a:xfrm>
          <a:prstGeom prst="rect">
            <a:avLst/>
          </a:prstGeom>
        </p:spPr>
      </p:pic>
      <p:sp>
        <p:nvSpPr>
          <p:cNvPr id="8" name="Rectangle 7">
            <a:extLst>
              <a:ext uri="{FF2B5EF4-FFF2-40B4-BE49-F238E27FC236}">
                <a16:creationId xmlns:a16="http://schemas.microsoft.com/office/drawing/2014/main" id="{A74BD3B0-538A-39CF-8732-CF49C37F6197}"/>
              </a:ext>
            </a:extLst>
          </p:cNvPr>
          <p:cNvSpPr/>
          <p:nvPr/>
        </p:nvSpPr>
        <p:spPr>
          <a:xfrm>
            <a:off x="2570135" y="3693762"/>
            <a:ext cx="736169" cy="174355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8673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B4ECEAAE-5D4A-6049-D945-2B9FDA7A2BBE}"/>
              </a:ext>
            </a:extLst>
          </p:cNvPr>
          <p:cNvGraphicFramePr>
            <a:graphicFrameLocks noGrp="1"/>
          </p:cNvGraphicFramePr>
          <p:nvPr>
            <p:ph sz="half" idx="1"/>
            <p:extLst>
              <p:ext uri="{D42A27DB-BD31-4B8C-83A1-F6EECF244321}">
                <p14:modId xmlns:p14="http://schemas.microsoft.com/office/powerpoint/2010/main" val="241776529"/>
              </p:ext>
            </p:extLst>
          </p:nvPr>
        </p:nvGraphicFramePr>
        <p:xfrm>
          <a:off x="443552" y="1228298"/>
          <a:ext cx="11207287" cy="4396743"/>
        </p:xfrm>
        <a:graphic>
          <a:graphicData uri="http://schemas.openxmlformats.org/drawingml/2006/table">
            <a:tbl>
              <a:tblPr bandRow="1">
                <a:tableStyleId>{5C22544A-7EE6-4342-B048-85BDC9FD1C3A}</a:tableStyleId>
              </a:tblPr>
              <a:tblGrid>
                <a:gridCol w="5193619">
                  <a:extLst>
                    <a:ext uri="{9D8B030D-6E8A-4147-A177-3AD203B41FA5}">
                      <a16:colId xmlns:a16="http://schemas.microsoft.com/office/drawing/2014/main" val="2558340650"/>
                    </a:ext>
                  </a:extLst>
                </a:gridCol>
                <a:gridCol w="6013668">
                  <a:extLst>
                    <a:ext uri="{9D8B030D-6E8A-4147-A177-3AD203B41FA5}">
                      <a16:colId xmlns:a16="http://schemas.microsoft.com/office/drawing/2014/main" val="495071800"/>
                    </a:ext>
                  </a:extLst>
                </a:gridCol>
              </a:tblGrid>
              <a:tr h="612205">
                <a:tc>
                  <a:txBody>
                    <a:bodyPr/>
                    <a:lstStyle/>
                    <a:p>
                      <a:r>
                        <a:rPr lang="en-US" sz="1400">
                          <a:effectLst/>
                          <a:latin typeface="Aptos"/>
                        </a:rPr>
                        <a:t>Completing required legal status / hold demographics</a:t>
                      </a:r>
                    </a:p>
                  </a:txBody>
                  <a:tcPr anchor="ctr">
                    <a:lnL>
                      <a:noFill/>
                    </a:lnL>
                    <a:lnR>
                      <a:noFill/>
                    </a:lnR>
                    <a:lnT>
                      <a:noFill/>
                    </a:lnT>
                    <a:lnB>
                      <a:noFill/>
                    </a:lnB>
                    <a:noFill/>
                  </a:tcPr>
                </a:tc>
                <a:tc>
                  <a:txBody>
                    <a:bodyPr/>
                    <a:lstStyle/>
                    <a:p>
                      <a:r>
                        <a:rPr lang="en-US" sz="1400">
                          <a:solidFill>
                            <a:srgbClr val="156082"/>
                          </a:solidFill>
                          <a:effectLst/>
                          <a:latin typeface="Aptos"/>
                          <a:hlinkClick r:id="rId2"/>
                        </a:rPr>
                        <a:t>How to Complete Legal Status Demographics Documentation  - 2023 CalMHSA</a:t>
                      </a:r>
                      <a:endParaRPr lang="en-US" sz="1400">
                        <a:effectLst/>
                        <a:latin typeface="Aptos"/>
                      </a:endParaRPr>
                    </a:p>
                  </a:txBody>
                  <a:tcPr anchor="ctr">
                    <a:lnL>
                      <a:noFill/>
                    </a:lnL>
                    <a:lnR>
                      <a:noFill/>
                    </a:lnR>
                    <a:lnT>
                      <a:noFill/>
                    </a:lnT>
                    <a:lnB>
                      <a:noFill/>
                    </a:lnB>
                    <a:noFill/>
                  </a:tcPr>
                </a:tc>
                <a:extLst>
                  <a:ext uri="{0D108BD9-81ED-4DB2-BD59-A6C34878D82A}">
                    <a16:rowId xmlns:a16="http://schemas.microsoft.com/office/drawing/2014/main" val="2789623972"/>
                  </a:ext>
                </a:extLst>
              </a:tr>
              <a:tr h="494974">
                <a:tc>
                  <a:txBody>
                    <a:bodyPr/>
                    <a:lstStyle/>
                    <a:p>
                      <a:r>
                        <a:rPr lang="en-US" sz="1400">
                          <a:effectLst/>
                          <a:latin typeface="Aptos"/>
                        </a:rPr>
                        <a:t>Creating a Hold / Legal Status Order</a:t>
                      </a:r>
                    </a:p>
                  </a:txBody>
                  <a:tcPr anchor="ctr">
                    <a:lnL>
                      <a:noFill/>
                    </a:lnL>
                    <a:lnR>
                      <a:noFill/>
                    </a:lnR>
                    <a:lnT>
                      <a:noFill/>
                    </a:lnT>
                    <a:lnB>
                      <a:noFill/>
                    </a:lnB>
                    <a:noFill/>
                  </a:tcPr>
                </a:tc>
                <a:tc>
                  <a:txBody>
                    <a:bodyPr/>
                    <a:lstStyle/>
                    <a:p>
                      <a:r>
                        <a:rPr lang="en-US" sz="1400">
                          <a:solidFill>
                            <a:srgbClr val="156082"/>
                          </a:solidFill>
                          <a:effectLst/>
                          <a:latin typeface="Aptos"/>
                          <a:hlinkClick r:id="rId3"/>
                        </a:rPr>
                        <a:t>How to Create &amp; Document a Client Hold  - 2023 CalMHSA</a:t>
                      </a:r>
                      <a:endParaRPr lang="en-US" sz="1400">
                        <a:effectLst/>
                        <a:latin typeface="Aptos"/>
                      </a:endParaRPr>
                    </a:p>
                  </a:txBody>
                  <a:tcPr anchor="ctr">
                    <a:lnL>
                      <a:noFill/>
                    </a:lnL>
                    <a:lnR>
                      <a:noFill/>
                    </a:lnR>
                    <a:lnT>
                      <a:noFill/>
                    </a:lnT>
                    <a:lnB>
                      <a:noFill/>
                    </a:lnB>
                    <a:noFill/>
                  </a:tcPr>
                </a:tc>
                <a:extLst>
                  <a:ext uri="{0D108BD9-81ED-4DB2-BD59-A6C34878D82A}">
                    <a16:rowId xmlns:a16="http://schemas.microsoft.com/office/drawing/2014/main" val="1585742976"/>
                  </a:ext>
                </a:extLst>
              </a:tr>
              <a:tr h="508000">
                <a:tc>
                  <a:txBody>
                    <a:bodyPr/>
                    <a:lstStyle/>
                    <a:p>
                      <a:r>
                        <a:rPr lang="en-US" sz="1400">
                          <a:effectLst/>
                          <a:latin typeface="Aptos"/>
                        </a:rPr>
                        <a:t>Viewing Legal Status / Hold Order on Whiteboard</a:t>
                      </a:r>
                    </a:p>
                  </a:txBody>
                  <a:tcPr anchor="ctr">
                    <a:lnL>
                      <a:noFill/>
                    </a:lnL>
                    <a:lnR>
                      <a:noFill/>
                    </a:lnR>
                    <a:lnT>
                      <a:noFill/>
                    </a:lnT>
                    <a:lnB>
                      <a:noFill/>
                    </a:lnB>
                    <a:noFill/>
                  </a:tcPr>
                </a:tc>
                <a:tc>
                  <a:txBody>
                    <a:bodyPr/>
                    <a:lstStyle/>
                    <a:p>
                      <a:r>
                        <a:rPr lang="en-US" sz="1400">
                          <a:solidFill>
                            <a:srgbClr val="156082"/>
                          </a:solidFill>
                          <a:effectLst/>
                          <a:latin typeface="Aptos"/>
                          <a:hlinkClick r:id="rId4"/>
                        </a:rPr>
                        <a:t>How to View the Client's Legal Status from the Whiteboard - 2023 CalMHSA</a:t>
                      </a:r>
                      <a:endParaRPr lang="en-US" sz="1400">
                        <a:effectLst/>
                        <a:latin typeface="Aptos"/>
                      </a:endParaRPr>
                    </a:p>
                  </a:txBody>
                  <a:tcPr anchor="ctr">
                    <a:lnL>
                      <a:noFill/>
                    </a:lnL>
                    <a:lnR>
                      <a:noFill/>
                    </a:lnR>
                    <a:lnT>
                      <a:noFill/>
                    </a:lnT>
                    <a:lnB>
                      <a:noFill/>
                    </a:lnB>
                    <a:noFill/>
                  </a:tcPr>
                </a:tc>
                <a:extLst>
                  <a:ext uri="{0D108BD9-81ED-4DB2-BD59-A6C34878D82A}">
                    <a16:rowId xmlns:a16="http://schemas.microsoft.com/office/drawing/2014/main" val="351712828"/>
                  </a:ext>
                </a:extLst>
              </a:tr>
              <a:tr h="364717">
                <a:tc>
                  <a:txBody>
                    <a:bodyPr/>
                    <a:lstStyle/>
                    <a:p>
                      <a:r>
                        <a:rPr lang="en-US" sz="1400">
                          <a:effectLst/>
                          <a:latin typeface="Aptos"/>
                        </a:rPr>
                        <a:t>View All Legal Statuses / Holds for Facility</a:t>
                      </a:r>
                    </a:p>
                  </a:txBody>
                  <a:tcPr anchor="ctr">
                    <a:lnL>
                      <a:noFill/>
                    </a:lnL>
                    <a:lnR>
                      <a:noFill/>
                    </a:lnR>
                    <a:lnT>
                      <a:noFill/>
                    </a:lnT>
                    <a:lnB>
                      <a:noFill/>
                    </a:lnB>
                    <a:noFill/>
                  </a:tcPr>
                </a:tc>
                <a:tc>
                  <a:txBody>
                    <a:bodyPr/>
                    <a:lstStyle/>
                    <a:p>
                      <a:r>
                        <a:rPr lang="en-US" sz="1400">
                          <a:solidFill>
                            <a:srgbClr val="156082"/>
                          </a:solidFill>
                          <a:effectLst/>
                          <a:latin typeface="Aptos"/>
                          <a:hlinkClick r:id="rId5"/>
                        </a:rPr>
                        <a:t>How to View Legal Status in Orders (My Office) - 2023 CalMHSA</a:t>
                      </a:r>
                      <a:endParaRPr lang="en-US" sz="1400">
                        <a:effectLst/>
                        <a:latin typeface="Aptos"/>
                      </a:endParaRPr>
                    </a:p>
                  </a:txBody>
                  <a:tcPr anchor="ctr">
                    <a:lnL>
                      <a:noFill/>
                    </a:lnL>
                    <a:lnR>
                      <a:noFill/>
                    </a:lnR>
                    <a:lnT>
                      <a:noFill/>
                    </a:lnT>
                    <a:lnB>
                      <a:noFill/>
                    </a:lnB>
                    <a:noFill/>
                  </a:tcPr>
                </a:tc>
                <a:extLst>
                  <a:ext uri="{0D108BD9-81ED-4DB2-BD59-A6C34878D82A}">
                    <a16:rowId xmlns:a16="http://schemas.microsoft.com/office/drawing/2014/main" val="2535157970"/>
                  </a:ext>
                </a:extLst>
              </a:tr>
              <a:tr h="586153">
                <a:tc>
                  <a:txBody>
                    <a:bodyPr/>
                    <a:lstStyle/>
                    <a:p>
                      <a:r>
                        <a:rPr lang="en-US" sz="1400">
                          <a:effectLst/>
                          <a:latin typeface="Aptos"/>
                        </a:rPr>
                        <a:t>Modify or update information on Legal Status Hold</a:t>
                      </a:r>
                    </a:p>
                  </a:txBody>
                  <a:tcPr anchor="ctr">
                    <a:lnL>
                      <a:noFill/>
                    </a:lnL>
                    <a:lnR>
                      <a:noFill/>
                    </a:lnR>
                    <a:lnT>
                      <a:noFill/>
                    </a:lnT>
                    <a:lnB>
                      <a:noFill/>
                    </a:lnB>
                    <a:noFill/>
                  </a:tcPr>
                </a:tc>
                <a:tc>
                  <a:txBody>
                    <a:bodyPr/>
                    <a:lstStyle/>
                    <a:p>
                      <a:r>
                        <a:rPr lang="en-US" sz="1400">
                          <a:solidFill>
                            <a:srgbClr val="156082"/>
                          </a:solidFill>
                          <a:effectLst/>
                          <a:latin typeface="Aptos"/>
                          <a:hlinkClick r:id="rId6"/>
                        </a:rPr>
                        <a:t>How to Update a Legal Status Order - 2023 CalMHSA</a:t>
                      </a:r>
                      <a:endParaRPr lang="en-US" sz="1400">
                        <a:effectLst/>
                        <a:latin typeface="Aptos"/>
                      </a:endParaRPr>
                    </a:p>
                  </a:txBody>
                  <a:tcPr anchor="ctr">
                    <a:lnL>
                      <a:noFill/>
                    </a:lnL>
                    <a:lnR>
                      <a:noFill/>
                    </a:lnR>
                    <a:lnT>
                      <a:noFill/>
                    </a:lnT>
                    <a:lnB>
                      <a:noFill/>
                    </a:lnB>
                    <a:noFill/>
                  </a:tcPr>
                </a:tc>
                <a:extLst>
                  <a:ext uri="{0D108BD9-81ED-4DB2-BD59-A6C34878D82A}">
                    <a16:rowId xmlns:a16="http://schemas.microsoft.com/office/drawing/2014/main" val="3799689080"/>
                  </a:ext>
                </a:extLst>
              </a:tr>
              <a:tr h="416820">
                <a:tc>
                  <a:txBody>
                    <a:bodyPr/>
                    <a:lstStyle/>
                    <a:p>
                      <a:r>
                        <a:rPr lang="en-US" sz="1400">
                          <a:effectLst/>
                          <a:latin typeface="Aptos"/>
                        </a:rPr>
                        <a:t>Complete / Discontinue Legal Status Hold</a:t>
                      </a:r>
                    </a:p>
                  </a:txBody>
                  <a:tcPr anchor="ctr">
                    <a:lnL>
                      <a:noFill/>
                    </a:lnL>
                    <a:lnR>
                      <a:noFill/>
                    </a:lnR>
                    <a:lnT>
                      <a:noFill/>
                    </a:lnT>
                    <a:lnB>
                      <a:noFill/>
                    </a:lnB>
                    <a:noFill/>
                  </a:tcPr>
                </a:tc>
                <a:tc>
                  <a:txBody>
                    <a:bodyPr/>
                    <a:lstStyle/>
                    <a:p>
                      <a:r>
                        <a:rPr lang="en-US" sz="1400">
                          <a:solidFill>
                            <a:srgbClr val="156082"/>
                          </a:solidFill>
                          <a:effectLst/>
                          <a:latin typeface="Aptos"/>
                          <a:hlinkClick r:id="rId7"/>
                        </a:rPr>
                        <a:t>How to Remove Legal Status Once it is Completed - 2023 CalMHSA</a:t>
                      </a:r>
                      <a:endParaRPr lang="en-US" sz="1400">
                        <a:effectLst/>
                        <a:latin typeface="Aptos"/>
                      </a:endParaRPr>
                    </a:p>
                  </a:txBody>
                  <a:tcPr anchor="ctr">
                    <a:lnL>
                      <a:noFill/>
                    </a:lnL>
                    <a:lnR>
                      <a:noFill/>
                    </a:lnR>
                    <a:lnT>
                      <a:noFill/>
                    </a:lnT>
                    <a:lnB>
                      <a:noFill/>
                    </a:lnB>
                    <a:noFill/>
                  </a:tcPr>
                </a:tc>
                <a:extLst>
                  <a:ext uri="{0D108BD9-81ED-4DB2-BD59-A6C34878D82A}">
                    <a16:rowId xmlns:a16="http://schemas.microsoft.com/office/drawing/2014/main" val="893063870"/>
                  </a:ext>
                </a:extLst>
              </a:tr>
              <a:tr h="755487">
                <a:tc>
                  <a:txBody>
                    <a:bodyPr/>
                    <a:lstStyle/>
                    <a:p>
                      <a:pPr lvl="0">
                        <a:buNone/>
                      </a:pPr>
                      <a:r>
                        <a:rPr lang="en-US" sz="1400">
                          <a:effectLst/>
                          <a:latin typeface="Aptos"/>
                        </a:rPr>
                        <a:t>Legal Status Report for Clinical Use </a:t>
                      </a:r>
                    </a:p>
                  </a:txBody>
                  <a:tcPr anchor="ctr">
                    <a:lnL w="0">
                      <a:noFill/>
                    </a:lnL>
                    <a:lnR w="0">
                      <a:noFill/>
                    </a:lnR>
                    <a:lnT w="0">
                      <a:noFill/>
                    </a:lnT>
                    <a:lnB w="0">
                      <a:noFill/>
                    </a:lnB>
                    <a:noFill/>
                  </a:tcPr>
                </a:tc>
                <a:tc>
                  <a:txBody>
                    <a:bodyPr/>
                    <a:lstStyle/>
                    <a:p>
                      <a:pPr lvl="0" algn="l">
                        <a:lnSpc>
                          <a:spcPct val="100000"/>
                        </a:lnSpc>
                        <a:spcBef>
                          <a:spcPts val="0"/>
                        </a:spcBef>
                        <a:spcAft>
                          <a:spcPts val="0"/>
                        </a:spcAft>
                        <a:buNone/>
                      </a:pPr>
                      <a:r>
                        <a:rPr lang="en-US" sz="1400" b="0" i="0" u="none" strike="noStrike" noProof="0">
                          <a:solidFill>
                            <a:srgbClr val="156082"/>
                          </a:solidFill>
                          <a:effectLst/>
                          <a:latin typeface="Aptos"/>
                          <a:hlinkClick r:id="rId8"/>
                        </a:rPr>
                        <a:t>CalMHSA 105 – Legal Hold Tracking Report for Clinical Use (My Office) - 2023 CalMHSA</a:t>
                      </a:r>
                      <a:endParaRPr lang="en-US" sz="1400">
                        <a:hlinkClick r:id="rId8"/>
                      </a:endParaRPr>
                    </a:p>
                    <a:p>
                      <a:pPr lvl="0">
                        <a:buNone/>
                      </a:pPr>
                      <a:endParaRPr lang="en-US" sz="1400">
                        <a:solidFill>
                          <a:srgbClr val="156082"/>
                        </a:solidFill>
                        <a:effectLst/>
                        <a:latin typeface="Aptos"/>
                      </a:endParaRPr>
                    </a:p>
                  </a:txBody>
                  <a:tcPr anchor="ctr">
                    <a:lnL w="0">
                      <a:noFill/>
                    </a:lnL>
                    <a:lnR w="0">
                      <a:noFill/>
                    </a:lnR>
                    <a:lnT w="0">
                      <a:noFill/>
                    </a:lnT>
                    <a:lnB w="0">
                      <a:noFill/>
                    </a:lnB>
                    <a:noFill/>
                  </a:tcPr>
                </a:tc>
                <a:extLst>
                  <a:ext uri="{0D108BD9-81ED-4DB2-BD59-A6C34878D82A}">
                    <a16:rowId xmlns:a16="http://schemas.microsoft.com/office/drawing/2014/main" val="3483453348"/>
                  </a:ext>
                </a:extLst>
              </a:tr>
              <a:tr h="658387">
                <a:tc>
                  <a:txBody>
                    <a:bodyPr/>
                    <a:lstStyle/>
                    <a:p>
                      <a:pPr lvl="0">
                        <a:buNone/>
                      </a:pPr>
                      <a:r>
                        <a:rPr lang="en-US" sz="1400">
                          <a:effectLst/>
                          <a:latin typeface="Aptos"/>
                        </a:rPr>
                        <a:t>LPS Data Collection Report/ DHCS Legal Status </a:t>
                      </a:r>
                    </a:p>
                  </a:txBody>
                  <a:tcPr anchor="ctr">
                    <a:lnL w="0">
                      <a:noFill/>
                    </a:lnL>
                    <a:lnR w="0">
                      <a:noFill/>
                    </a:lnR>
                    <a:lnT w="0">
                      <a:noFill/>
                    </a:lnT>
                    <a:lnB w="0">
                      <a:noFill/>
                    </a:lnB>
                    <a:noFill/>
                  </a:tcPr>
                </a:tc>
                <a:tc>
                  <a:txBody>
                    <a:bodyPr/>
                    <a:lstStyle/>
                    <a:p>
                      <a:pPr lvl="0">
                        <a:buNone/>
                      </a:pPr>
                      <a:r>
                        <a:rPr lang="en-US" sz="1400" b="0" i="0" u="none" strike="noStrike" noProof="0">
                          <a:solidFill>
                            <a:srgbClr val="3F6AC4"/>
                          </a:solidFill>
                          <a:effectLst/>
                          <a:latin typeface="Aptos"/>
                          <a:hlinkClick r:id="rId9"/>
                        </a:rPr>
                        <a:t>CalMHSA 805-LPS Data Collection Report/DHCS Legal Status - 2023 CalMHSA</a:t>
                      </a:r>
                      <a:endParaRPr lang="en-US" sz="1400">
                        <a:latin typeface="Aptos"/>
                      </a:endParaRPr>
                    </a:p>
                  </a:txBody>
                  <a:tcPr anchor="ctr">
                    <a:lnL w="0">
                      <a:noFill/>
                    </a:lnL>
                    <a:lnR w="0">
                      <a:noFill/>
                    </a:lnR>
                    <a:lnT w="0">
                      <a:noFill/>
                    </a:lnT>
                    <a:lnB w="0">
                      <a:noFill/>
                    </a:lnB>
                    <a:noFill/>
                  </a:tcPr>
                </a:tc>
                <a:extLst>
                  <a:ext uri="{0D108BD9-81ED-4DB2-BD59-A6C34878D82A}">
                    <a16:rowId xmlns:a16="http://schemas.microsoft.com/office/drawing/2014/main" val="2265799294"/>
                  </a:ext>
                </a:extLst>
              </a:tr>
            </a:tbl>
          </a:graphicData>
        </a:graphic>
      </p:graphicFrame>
      <p:sp>
        <p:nvSpPr>
          <p:cNvPr id="4" name="Slide Number Placeholder 3">
            <a:extLst>
              <a:ext uri="{FF2B5EF4-FFF2-40B4-BE49-F238E27FC236}">
                <a16:creationId xmlns:a16="http://schemas.microsoft.com/office/drawing/2014/main" id="{4556C83C-F66D-A178-16DE-F9A37BF85374}"/>
              </a:ext>
            </a:extLst>
          </p:cNvPr>
          <p:cNvSpPr>
            <a:spLocks noGrp="1"/>
          </p:cNvSpPr>
          <p:nvPr>
            <p:ph type="sldNum" sz="quarter" idx="12"/>
          </p:nvPr>
        </p:nvSpPr>
        <p:spPr/>
        <p:txBody>
          <a:bodyPr/>
          <a:lstStyle/>
          <a:p>
            <a:fld id="{E69ADA5A-ACD3-6B42-AF84-3EB805ACEC88}" type="slidenum">
              <a:rPr lang="en-US" smtClean="0"/>
              <a:pPr/>
              <a:t>23</a:t>
            </a:fld>
            <a:endParaRPr lang="en-US"/>
          </a:p>
        </p:txBody>
      </p:sp>
      <p:sp>
        <p:nvSpPr>
          <p:cNvPr id="5" name="Title 4">
            <a:extLst>
              <a:ext uri="{FF2B5EF4-FFF2-40B4-BE49-F238E27FC236}">
                <a16:creationId xmlns:a16="http://schemas.microsoft.com/office/drawing/2014/main" id="{358E0F28-4D5C-4D8A-0063-39055269AE74}"/>
              </a:ext>
            </a:extLst>
          </p:cNvPr>
          <p:cNvSpPr>
            <a:spLocks noGrp="1"/>
          </p:cNvSpPr>
          <p:nvPr>
            <p:ph type="title"/>
          </p:nvPr>
        </p:nvSpPr>
        <p:spPr/>
        <p:txBody>
          <a:bodyPr lIns="91440" tIns="45720" rIns="91440" bIns="45720" anchor="ctr">
            <a:normAutofit fontScale="90000"/>
          </a:bodyPr>
          <a:lstStyle/>
          <a:p>
            <a:r>
              <a:rPr lang="en-US">
                <a:solidFill>
                  <a:srgbClr val="318385"/>
                </a:solidFill>
                <a:latin typeface="Bebas Neue"/>
              </a:rPr>
              <a:t>Legal status resource materialS </a:t>
            </a:r>
          </a:p>
        </p:txBody>
      </p:sp>
    </p:spTree>
    <p:extLst>
      <p:ext uri="{BB962C8B-B14F-4D97-AF65-F5344CB8AC3E}">
        <p14:creationId xmlns:p14="http://schemas.microsoft.com/office/powerpoint/2010/main" val="2090381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453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0E1FF-68C5-C0E4-98EE-2B705CD15D6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8230DAC-3639-4DCF-8CE9-15539AAAD421}"/>
              </a:ext>
            </a:extLst>
          </p:cNvPr>
          <p:cNvSpPr txBox="1"/>
          <p:nvPr/>
        </p:nvSpPr>
        <p:spPr>
          <a:xfrm>
            <a:off x="377687" y="397615"/>
            <a:ext cx="4999383" cy="954107"/>
          </a:xfrm>
          <a:prstGeom prst="rect">
            <a:avLst/>
          </a:prstGeom>
          <a:noFill/>
        </p:spPr>
        <p:txBody>
          <a:bodyPr wrap="square" rtlCol="0">
            <a:spAutoFit/>
          </a:bodyPr>
          <a:lstStyle/>
          <a:p>
            <a:r>
              <a:rPr lang="en-US" sz="5600" b="1" i="0">
                <a:solidFill>
                  <a:schemeClr val="accent1"/>
                </a:solidFill>
                <a:latin typeface="Milligram" pitchFamily="2" charset="77"/>
              </a:rPr>
              <a:t>Agenda</a:t>
            </a:r>
          </a:p>
        </p:txBody>
      </p:sp>
      <p:sp>
        <p:nvSpPr>
          <p:cNvPr id="6" name="Rectangle 5">
            <a:extLst>
              <a:ext uri="{FF2B5EF4-FFF2-40B4-BE49-F238E27FC236}">
                <a16:creationId xmlns:a16="http://schemas.microsoft.com/office/drawing/2014/main" id="{EA46F916-1956-BC28-86AF-60B009667692}"/>
              </a:ext>
            </a:extLst>
          </p:cNvPr>
          <p:cNvSpPr/>
          <p:nvPr/>
        </p:nvSpPr>
        <p:spPr>
          <a:xfrm>
            <a:off x="467139" y="1351723"/>
            <a:ext cx="2385391" cy="139148"/>
          </a:xfrm>
          <a:prstGeom prst="rect">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B4957C3-B5E9-E99B-8DF8-E85BCE657516}"/>
              </a:ext>
            </a:extLst>
          </p:cNvPr>
          <p:cNvSpPr txBox="1"/>
          <p:nvPr/>
        </p:nvSpPr>
        <p:spPr>
          <a:xfrm>
            <a:off x="-98982" y="1215274"/>
            <a:ext cx="5869625" cy="6371873"/>
          </a:xfrm>
          <a:prstGeom prst="rect">
            <a:avLst/>
          </a:prstGeom>
          <a:noFill/>
        </p:spPr>
        <p:txBody>
          <a:bodyPr wrap="square" lIns="91440" tIns="45720" rIns="91440" bIns="45720" rtlCol="0" anchor="t">
            <a:spAutoFit/>
          </a:bodyPr>
          <a:lstStyle/>
          <a:p>
            <a:pPr marL="342900">
              <a:lnSpc>
                <a:spcPct val="150000"/>
              </a:lnSpc>
              <a:buClr>
                <a:srgbClr val="FFA400"/>
              </a:buClr>
              <a:buSzPct val="150000"/>
            </a:pPr>
            <a:endParaRPr lang="en-US" sz="1900" u="sng">
              <a:latin typeface="Milligram Medium"/>
            </a:endParaRPr>
          </a:p>
          <a:p>
            <a:pPr marL="342900" indent="342900">
              <a:lnSpc>
                <a:spcPct val="150000"/>
              </a:lnSpc>
              <a:buClr>
                <a:srgbClr val="FFA400"/>
              </a:buClr>
              <a:buSzPct val="150000"/>
              <a:buFont typeface="Wingdings" pitchFamily="2" charset="2"/>
              <a:buChar char="§"/>
            </a:pPr>
            <a:r>
              <a:rPr lang="en-US" sz="1600">
                <a:solidFill>
                  <a:srgbClr val="000000"/>
                </a:solidFill>
                <a:latin typeface="Aptos"/>
              </a:rPr>
              <a:t>Why Track in Client Orders for Legal Status</a:t>
            </a:r>
          </a:p>
          <a:p>
            <a:pPr marL="342900" indent="342900">
              <a:lnSpc>
                <a:spcPct val="150000"/>
              </a:lnSpc>
              <a:buClr>
                <a:srgbClr val="FFA400"/>
              </a:buClr>
              <a:buSzPct val="150000"/>
              <a:buFont typeface="Wingdings" pitchFamily="2" charset="2"/>
              <a:buChar char="§"/>
            </a:pPr>
            <a:r>
              <a:rPr lang="en-US" sz="1600">
                <a:solidFill>
                  <a:srgbClr val="000000"/>
                </a:solidFill>
                <a:latin typeface="Aptos"/>
              </a:rPr>
              <a:t>Roles / Permissions</a:t>
            </a:r>
          </a:p>
          <a:p>
            <a:pPr marL="342900" indent="342900">
              <a:lnSpc>
                <a:spcPct val="150000"/>
              </a:lnSpc>
              <a:buClr>
                <a:srgbClr val="FFA400"/>
              </a:buClr>
              <a:buSzPct val="150000"/>
              <a:buFont typeface="Wingdings" pitchFamily="2" charset="2"/>
              <a:buChar char="§"/>
            </a:pPr>
            <a:r>
              <a:rPr lang="en-US" sz="1600">
                <a:solidFill>
                  <a:srgbClr val="000000"/>
                </a:solidFill>
                <a:latin typeface="Aptos"/>
              </a:rPr>
              <a:t>Demographics required for Legal Status</a:t>
            </a:r>
            <a:endParaRPr lang="en-US" sz="1600">
              <a:latin typeface="Aptos"/>
            </a:endParaRPr>
          </a:p>
          <a:p>
            <a:pPr marL="342900" indent="342900">
              <a:lnSpc>
                <a:spcPct val="150000"/>
              </a:lnSpc>
              <a:buClr>
                <a:srgbClr val="FFA400"/>
              </a:buClr>
              <a:buSzPct val="150000"/>
              <a:buFont typeface="Wingdings" pitchFamily="2" charset="2"/>
              <a:buChar char="§"/>
            </a:pPr>
            <a:r>
              <a:rPr lang="en-US" sz="1600">
                <a:solidFill>
                  <a:srgbClr val="000000"/>
                </a:solidFill>
                <a:latin typeface="Aptos"/>
              </a:rPr>
              <a:t>How to Create a Legal Status Order</a:t>
            </a:r>
          </a:p>
          <a:p>
            <a:pPr marL="342900" indent="342900">
              <a:lnSpc>
                <a:spcPct val="150000"/>
              </a:lnSpc>
              <a:buClr>
                <a:srgbClr val="FFA400"/>
              </a:buClr>
              <a:buSzPct val="150000"/>
              <a:buFont typeface="Wingdings" pitchFamily="2" charset="2"/>
              <a:buChar char="§"/>
            </a:pPr>
            <a:r>
              <a:rPr lang="en-US" sz="1600">
                <a:solidFill>
                  <a:srgbClr val="000000"/>
                </a:solidFill>
                <a:latin typeface="Aptos"/>
              </a:rPr>
              <a:t>What to do if you have no prescriber to add</a:t>
            </a:r>
          </a:p>
          <a:p>
            <a:pPr marL="342900" indent="342900">
              <a:lnSpc>
                <a:spcPct val="150000"/>
              </a:lnSpc>
              <a:buClr>
                <a:srgbClr val="FFA400"/>
              </a:buClr>
              <a:buSzPct val="150000"/>
              <a:buFont typeface="Wingdings" pitchFamily="2" charset="2"/>
              <a:buChar char="§"/>
            </a:pPr>
            <a:r>
              <a:rPr lang="en-US" sz="1600">
                <a:solidFill>
                  <a:srgbClr val="000000"/>
                </a:solidFill>
                <a:latin typeface="Aptos"/>
              </a:rPr>
              <a:t>How to view the Legal Status Order on the Whiteboard</a:t>
            </a:r>
            <a:endParaRPr lang="en-US" sz="1600" b="0">
              <a:solidFill>
                <a:srgbClr val="000000"/>
              </a:solidFill>
              <a:latin typeface="Aptos"/>
            </a:endParaRPr>
          </a:p>
          <a:p>
            <a:pPr marL="342900" indent="342900">
              <a:lnSpc>
                <a:spcPct val="150000"/>
              </a:lnSpc>
              <a:buClr>
                <a:srgbClr val="FFA400"/>
              </a:buClr>
              <a:buSzPct val="150000"/>
              <a:buFont typeface="Wingdings" pitchFamily="2" charset="2"/>
              <a:buChar char="§"/>
            </a:pPr>
            <a:r>
              <a:rPr lang="en-US" sz="1600">
                <a:solidFill>
                  <a:srgbClr val="000000"/>
                </a:solidFill>
                <a:latin typeface="Aptos"/>
              </a:rPr>
              <a:t>How to change the Legal Status Order</a:t>
            </a:r>
          </a:p>
          <a:p>
            <a:pPr marL="342900" indent="342900">
              <a:lnSpc>
                <a:spcPct val="150000"/>
              </a:lnSpc>
              <a:buClr>
                <a:srgbClr val="FFA400"/>
              </a:buClr>
              <a:buSzPct val="150000"/>
              <a:buFont typeface="Wingdings" pitchFamily="2" charset="2"/>
              <a:buChar char="§"/>
            </a:pPr>
            <a:r>
              <a:rPr lang="en-US" sz="1600">
                <a:solidFill>
                  <a:srgbClr val="000000"/>
                </a:solidFill>
                <a:latin typeface="Aptos"/>
              </a:rPr>
              <a:t>How to Modify / Add Additional Information</a:t>
            </a:r>
          </a:p>
          <a:p>
            <a:pPr marL="342900" indent="342900">
              <a:lnSpc>
                <a:spcPct val="150000"/>
              </a:lnSpc>
              <a:buClr>
                <a:srgbClr val="FFA400"/>
              </a:buClr>
              <a:buSzPct val="150000"/>
              <a:buFont typeface="Wingdings" pitchFamily="2" charset="2"/>
              <a:buChar char="§"/>
            </a:pPr>
            <a:r>
              <a:rPr lang="en-US" sz="1600">
                <a:solidFill>
                  <a:srgbClr val="000000"/>
                </a:solidFill>
                <a:latin typeface="Aptos"/>
              </a:rPr>
              <a:t>How to Discontinue the Legal Status Order</a:t>
            </a:r>
          </a:p>
          <a:p>
            <a:pPr marL="342900" indent="342900">
              <a:lnSpc>
                <a:spcPct val="150000"/>
              </a:lnSpc>
              <a:buClr>
                <a:srgbClr val="FFA400"/>
              </a:buClr>
              <a:buSzPct val="150000"/>
              <a:buFont typeface="Wingdings" pitchFamily="2" charset="2"/>
              <a:buChar char="§"/>
            </a:pPr>
            <a:r>
              <a:rPr lang="en-US" sz="1600">
                <a:solidFill>
                  <a:srgbClr val="000000"/>
                </a:solidFill>
                <a:latin typeface="Aptos"/>
              </a:rPr>
              <a:t>How to Complete the Legal Status Order</a:t>
            </a:r>
          </a:p>
          <a:p>
            <a:pPr marL="342900">
              <a:lnSpc>
                <a:spcPct val="150000"/>
              </a:lnSpc>
              <a:buClr>
                <a:srgbClr val="FFA400"/>
              </a:buClr>
              <a:buSzPct val="150000"/>
            </a:pPr>
            <a:endParaRPr lang="en-US" sz="1900" u="sng">
              <a:solidFill>
                <a:srgbClr val="000000"/>
              </a:solidFill>
              <a:latin typeface="Milligram Medium"/>
            </a:endParaRPr>
          </a:p>
          <a:p>
            <a:pPr marL="342900" indent="342900">
              <a:lnSpc>
                <a:spcPct val="150000"/>
              </a:lnSpc>
              <a:buClr>
                <a:srgbClr val="FFA400"/>
              </a:buClr>
              <a:buSzPct val="150000"/>
              <a:buFont typeface="Wingdings" pitchFamily="2" charset="2"/>
              <a:buChar char="§"/>
            </a:pPr>
            <a:endParaRPr lang="en-US" sz="1900" u="sng">
              <a:solidFill>
                <a:srgbClr val="000000"/>
              </a:solidFill>
              <a:latin typeface="Milligram Medium" pitchFamily="2" charset="77"/>
            </a:endParaRPr>
          </a:p>
          <a:p>
            <a:pPr marL="342900" indent="342900">
              <a:lnSpc>
                <a:spcPct val="150000"/>
              </a:lnSpc>
              <a:buClr>
                <a:srgbClr val="FFA400"/>
              </a:buClr>
              <a:buSzPct val="150000"/>
              <a:buFont typeface="Wingdings" pitchFamily="2" charset="2"/>
              <a:buChar char="§"/>
            </a:pPr>
            <a:endParaRPr lang="en-US" sz="1900">
              <a:solidFill>
                <a:srgbClr val="5B6670"/>
              </a:solidFill>
              <a:latin typeface="Milligram Medium" pitchFamily="2" charset="77"/>
            </a:endParaRPr>
          </a:p>
          <a:p>
            <a:pPr marL="342900" indent="342900">
              <a:lnSpc>
                <a:spcPct val="150000"/>
              </a:lnSpc>
              <a:buClr>
                <a:srgbClr val="FFA400"/>
              </a:buClr>
              <a:buSzPct val="150000"/>
              <a:buFont typeface="Wingdings" pitchFamily="2" charset="2"/>
              <a:buChar char="§"/>
            </a:pPr>
            <a:endParaRPr lang="en-US" sz="1900">
              <a:solidFill>
                <a:srgbClr val="5B6670"/>
              </a:solidFill>
              <a:latin typeface="Milligram Medium" pitchFamily="2" charset="77"/>
            </a:endParaRPr>
          </a:p>
          <a:p>
            <a:pPr marL="342900" indent="342900">
              <a:lnSpc>
                <a:spcPct val="150000"/>
              </a:lnSpc>
              <a:buClr>
                <a:srgbClr val="FFA400"/>
              </a:buClr>
              <a:buSzPct val="150000"/>
              <a:buFont typeface="Wingdings" pitchFamily="2" charset="2"/>
              <a:buChar char="§"/>
            </a:pPr>
            <a:endParaRPr lang="en-US" sz="1900">
              <a:solidFill>
                <a:srgbClr val="6D6E71"/>
              </a:solidFill>
              <a:latin typeface="Milligram Medium" pitchFamily="2" charset="77"/>
            </a:endParaRPr>
          </a:p>
        </p:txBody>
      </p:sp>
      <p:sp>
        <p:nvSpPr>
          <p:cNvPr id="3" name="TextBox 2">
            <a:extLst>
              <a:ext uri="{FF2B5EF4-FFF2-40B4-BE49-F238E27FC236}">
                <a16:creationId xmlns:a16="http://schemas.microsoft.com/office/drawing/2014/main" id="{F3243E00-D502-B509-718B-548D5046AC33}"/>
              </a:ext>
            </a:extLst>
          </p:cNvPr>
          <p:cNvSpPr txBox="1"/>
          <p:nvPr/>
        </p:nvSpPr>
        <p:spPr>
          <a:xfrm>
            <a:off x="6652298" y="849730"/>
            <a:ext cx="6256669" cy="4686796"/>
          </a:xfrm>
          <a:prstGeom prst="rect">
            <a:avLst/>
          </a:prstGeom>
          <a:noFill/>
        </p:spPr>
        <p:txBody>
          <a:bodyPr wrap="square" lIns="91440" tIns="45720" rIns="91440" bIns="45720" rtlCol="0" anchor="t">
            <a:spAutoFit/>
          </a:bodyPr>
          <a:lstStyle/>
          <a:p>
            <a:pPr marL="342900">
              <a:lnSpc>
                <a:spcPct val="150000"/>
              </a:lnSpc>
              <a:buClr>
                <a:srgbClr val="FFA400"/>
              </a:buClr>
              <a:buSzPct val="150000"/>
            </a:pPr>
            <a:endParaRPr lang="en-US" sz="1600" u="sng">
              <a:solidFill>
                <a:srgbClr val="000000"/>
              </a:solidFill>
              <a:latin typeface="Aptos"/>
            </a:endParaRPr>
          </a:p>
          <a:p>
            <a:pPr marL="342900" indent="342900">
              <a:lnSpc>
                <a:spcPct val="150000"/>
              </a:lnSpc>
              <a:buClr>
                <a:srgbClr val="FFA400"/>
              </a:buClr>
              <a:buSzPct val="150000"/>
              <a:buFont typeface="Wingdings" pitchFamily="2" charset="2"/>
              <a:buChar char="§"/>
            </a:pPr>
            <a:endParaRPr lang="en-US" sz="1600" u="sng">
              <a:solidFill>
                <a:srgbClr val="000000"/>
              </a:solidFill>
              <a:latin typeface="Aptos"/>
            </a:endParaRPr>
          </a:p>
          <a:p>
            <a:pPr marL="342900" indent="342900">
              <a:lnSpc>
                <a:spcPct val="150000"/>
              </a:lnSpc>
              <a:buClr>
                <a:srgbClr val="FFA400"/>
              </a:buClr>
              <a:buSzPct val="150000"/>
              <a:buFont typeface="Wingdings" pitchFamily="2" charset="2"/>
              <a:buChar char="§"/>
            </a:pPr>
            <a:r>
              <a:rPr lang="en-US" sz="1600">
                <a:solidFill>
                  <a:srgbClr val="000000"/>
                </a:solidFill>
                <a:latin typeface="Aptos"/>
              </a:rPr>
              <a:t>How to Error Out a Legal Status Order </a:t>
            </a:r>
          </a:p>
          <a:p>
            <a:pPr marL="342900" indent="342900">
              <a:lnSpc>
                <a:spcPct val="150000"/>
              </a:lnSpc>
              <a:buClr>
                <a:srgbClr val="FFA400"/>
              </a:buClr>
              <a:buSzPct val="150000"/>
              <a:buFont typeface="Wingdings" pitchFamily="2" charset="2"/>
              <a:buChar char="§"/>
            </a:pPr>
            <a:r>
              <a:rPr lang="en-US" sz="1600">
                <a:solidFill>
                  <a:srgbClr val="000000"/>
                </a:solidFill>
                <a:latin typeface="Aptos"/>
              </a:rPr>
              <a:t>View List Page of all Legal Status's placed</a:t>
            </a:r>
            <a:endParaRPr lang="en-US" sz="1600">
              <a:latin typeface="Aptos"/>
            </a:endParaRPr>
          </a:p>
          <a:p>
            <a:pPr marL="342900" indent="342900">
              <a:lnSpc>
                <a:spcPct val="150000"/>
              </a:lnSpc>
              <a:buClr>
                <a:srgbClr val="FFA400"/>
              </a:buClr>
              <a:buSzPct val="150000"/>
              <a:buFont typeface="Wingdings" pitchFamily="2" charset="2"/>
              <a:buChar char="§"/>
            </a:pPr>
            <a:r>
              <a:rPr lang="en-US" sz="1600">
                <a:solidFill>
                  <a:srgbClr val="000000"/>
                </a:solidFill>
                <a:latin typeface="Aptos"/>
              </a:rPr>
              <a:t>Legal Status Report for Clinical Use</a:t>
            </a:r>
          </a:p>
          <a:p>
            <a:pPr marL="342900" indent="342900">
              <a:lnSpc>
                <a:spcPct val="150000"/>
              </a:lnSpc>
              <a:buClr>
                <a:srgbClr val="FFA400"/>
              </a:buClr>
              <a:buSzPct val="150000"/>
              <a:buFont typeface="Wingdings" pitchFamily="2" charset="2"/>
              <a:buChar char="§"/>
            </a:pPr>
            <a:r>
              <a:rPr lang="en-US" sz="1600">
                <a:solidFill>
                  <a:srgbClr val="000000"/>
                </a:solidFill>
                <a:latin typeface="Aptos"/>
              </a:rPr>
              <a:t>Status BHIN Report</a:t>
            </a:r>
          </a:p>
          <a:p>
            <a:pPr marL="342900" indent="342900">
              <a:lnSpc>
                <a:spcPct val="150000"/>
              </a:lnSpc>
              <a:buClr>
                <a:srgbClr val="FFA400"/>
              </a:buClr>
              <a:buSzPct val="150000"/>
              <a:buFont typeface="Wingdings" pitchFamily="2" charset="2"/>
              <a:buChar char="§"/>
            </a:pPr>
            <a:r>
              <a:rPr lang="en-US" sz="1600">
                <a:solidFill>
                  <a:srgbClr val="000000"/>
                </a:solidFill>
                <a:latin typeface="Aptos"/>
              </a:rPr>
              <a:t>Resource Material </a:t>
            </a:r>
          </a:p>
          <a:p>
            <a:pPr marL="342900" indent="342900">
              <a:lnSpc>
                <a:spcPct val="150000"/>
              </a:lnSpc>
              <a:buClr>
                <a:srgbClr val="FFA400"/>
              </a:buClr>
              <a:buSzPct val="150000"/>
              <a:buFont typeface="Wingdings" pitchFamily="2" charset="2"/>
              <a:buChar char="§"/>
            </a:pPr>
            <a:r>
              <a:rPr lang="en-US" sz="1600">
                <a:solidFill>
                  <a:srgbClr val="000000"/>
                </a:solidFill>
                <a:latin typeface="Aptos"/>
              </a:rPr>
              <a:t>Future State</a:t>
            </a:r>
          </a:p>
          <a:p>
            <a:pPr marL="342900" indent="342900">
              <a:lnSpc>
                <a:spcPct val="150000"/>
              </a:lnSpc>
              <a:buClr>
                <a:srgbClr val="FFA400"/>
              </a:buClr>
              <a:buSzPct val="150000"/>
              <a:buFont typeface="Wingdings" pitchFamily="2" charset="2"/>
              <a:buChar char="§"/>
            </a:pPr>
            <a:r>
              <a:rPr lang="en-US" sz="1600">
                <a:solidFill>
                  <a:srgbClr val="000000"/>
                </a:solidFill>
                <a:latin typeface="Aptos"/>
              </a:rPr>
              <a:t>Questions</a:t>
            </a:r>
          </a:p>
          <a:p>
            <a:pPr marL="342900" indent="342900">
              <a:lnSpc>
                <a:spcPct val="150000"/>
              </a:lnSpc>
              <a:buClr>
                <a:srgbClr val="FFA400"/>
              </a:buClr>
              <a:buSzPct val="150000"/>
              <a:buFont typeface="Wingdings" pitchFamily="2" charset="2"/>
              <a:buChar char="§"/>
            </a:pPr>
            <a:endParaRPr lang="en-US" sz="1900">
              <a:solidFill>
                <a:srgbClr val="5B6670"/>
              </a:solidFill>
              <a:latin typeface="Milligram Medium" pitchFamily="2" charset="77"/>
            </a:endParaRPr>
          </a:p>
          <a:p>
            <a:pPr marL="342900" indent="342900">
              <a:lnSpc>
                <a:spcPct val="150000"/>
              </a:lnSpc>
              <a:buClr>
                <a:srgbClr val="FFA400"/>
              </a:buClr>
              <a:buSzPct val="150000"/>
              <a:buFont typeface="Wingdings" pitchFamily="2" charset="2"/>
              <a:buChar char="§"/>
            </a:pPr>
            <a:endParaRPr lang="en-US" sz="1900">
              <a:solidFill>
                <a:srgbClr val="5B6670"/>
              </a:solidFill>
              <a:latin typeface="Milligram Medium" pitchFamily="2" charset="77"/>
            </a:endParaRPr>
          </a:p>
          <a:p>
            <a:pPr marL="342900" indent="342900">
              <a:lnSpc>
                <a:spcPct val="150000"/>
              </a:lnSpc>
              <a:buClr>
                <a:srgbClr val="FFA400"/>
              </a:buClr>
              <a:buSzPct val="150000"/>
              <a:buFont typeface="Wingdings" pitchFamily="2" charset="2"/>
              <a:buChar char="§"/>
            </a:pPr>
            <a:endParaRPr lang="en-US" sz="1900">
              <a:solidFill>
                <a:srgbClr val="6D6E71"/>
              </a:solidFill>
              <a:latin typeface="Milligram Medium" pitchFamily="2" charset="77"/>
            </a:endParaRPr>
          </a:p>
        </p:txBody>
      </p:sp>
      <p:cxnSp>
        <p:nvCxnSpPr>
          <p:cNvPr id="4" name="Straight Arrow Connector 3">
            <a:extLst>
              <a:ext uri="{FF2B5EF4-FFF2-40B4-BE49-F238E27FC236}">
                <a16:creationId xmlns:a16="http://schemas.microsoft.com/office/drawing/2014/main" id="{3C67EACF-C09A-191B-5822-4F9AA42BA802}"/>
              </a:ext>
            </a:extLst>
          </p:cNvPr>
          <p:cNvCxnSpPr/>
          <p:nvPr/>
        </p:nvCxnSpPr>
        <p:spPr>
          <a:xfrm>
            <a:off x="6150579" y="1812573"/>
            <a:ext cx="21396" cy="2153189"/>
          </a:xfrm>
          <a:prstGeom prst="straightConnector1">
            <a:avLst/>
          </a:prstGeom>
          <a:ln w="57150">
            <a:solidFill>
              <a:srgbClr val="FBA40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43450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7F08B-5CA0-2B57-334B-8F84B27BCFC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7BA0300-A49C-6D67-E04B-5DB15605ADA2}"/>
              </a:ext>
            </a:extLst>
          </p:cNvPr>
          <p:cNvSpPr txBox="1"/>
          <p:nvPr/>
        </p:nvSpPr>
        <p:spPr>
          <a:xfrm>
            <a:off x="469409" y="748129"/>
            <a:ext cx="10623163" cy="707886"/>
          </a:xfrm>
          <a:prstGeom prst="rect">
            <a:avLst/>
          </a:prstGeom>
          <a:noFill/>
        </p:spPr>
        <p:txBody>
          <a:bodyPr wrap="square" lIns="91440" tIns="45720" rIns="91440" bIns="45720" rtlCol="0" anchor="t">
            <a:spAutoFit/>
          </a:bodyPr>
          <a:lstStyle/>
          <a:p>
            <a:r>
              <a:rPr lang="en-US" sz="4000" b="1">
                <a:solidFill>
                  <a:srgbClr val="318385"/>
                </a:solidFill>
                <a:latin typeface="Milligram Medium"/>
              </a:rPr>
              <a:t>Why Track in Client Orders</a:t>
            </a:r>
            <a:endParaRPr lang="en-US" b="1"/>
          </a:p>
        </p:txBody>
      </p:sp>
      <p:sp>
        <p:nvSpPr>
          <p:cNvPr id="6" name="Rectangle 5">
            <a:extLst>
              <a:ext uri="{FF2B5EF4-FFF2-40B4-BE49-F238E27FC236}">
                <a16:creationId xmlns:a16="http://schemas.microsoft.com/office/drawing/2014/main" id="{E2CBFDC5-C3B4-25CC-D2B8-BD000789EB34}"/>
              </a:ext>
            </a:extLst>
          </p:cNvPr>
          <p:cNvSpPr/>
          <p:nvPr/>
        </p:nvSpPr>
        <p:spPr>
          <a:xfrm>
            <a:off x="467139" y="1450501"/>
            <a:ext cx="2385391" cy="139148"/>
          </a:xfrm>
          <a:prstGeom prst="rect">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15168E2-41BD-2CB1-A1F6-A88A5ACA80C6}"/>
              </a:ext>
            </a:extLst>
          </p:cNvPr>
          <p:cNvSpPr txBox="1"/>
          <p:nvPr/>
        </p:nvSpPr>
        <p:spPr>
          <a:xfrm>
            <a:off x="220292" y="1712863"/>
            <a:ext cx="7324871" cy="5234125"/>
          </a:xfrm>
          <a:prstGeom prst="rect">
            <a:avLst/>
          </a:prstGeom>
          <a:noFill/>
        </p:spPr>
        <p:txBody>
          <a:bodyPr wrap="square" lIns="91440" tIns="45720" rIns="91440" bIns="45720" rtlCol="0" anchor="t">
            <a:spAutoFit/>
          </a:bodyPr>
          <a:lstStyle/>
          <a:p>
            <a:pPr>
              <a:lnSpc>
                <a:spcPct val="90000"/>
              </a:lnSpc>
              <a:spcBef>
                <a:spcPts val="1000"/>
              </a:spcBef>
              <a:buClr>
                <a:srgbClr val="FFA400"/>
              </a:buClr>
              <a:buSzPct val="150000"/>
              <a:defRPr/>
            </a:pPr>
            <a:r>
              <a:rPr lang="en-US" sz="1600" b="1">
                <a:solidFill>
                  <a:srgbClr val="5B6670"/>
                </a:solidFill>
                <a:latin typeface="Aptos"/>
              </a:rPr>
              <a:t>Why we chose to use Client Orders as the function to capture:</a:t>
            </a:r>
            <a:endParaRPr lang="en-US" sz="1600">
              <a:solidFill>
                <a:srgbClr val="000000"/>
              </a:solidFill>
              <a:latin typeface="Aptos"/>
            </a:endParaRPr>
          </a:p>
          <a:p>
            <a:pPr marL="742950" lvl="1" indent="-285750">
              <a:lnSpc>
                <a:spcPct val="90000"/>
              </a:lnSpc>
              <a:spcBef>
                <a:spcPts val="500"/>
              </a:spcBef>
              <a:buFont typeface="Courier New,monospace" pitchFamily="2" charset="2"/>
              <a:buChar char="o"/>
              <a:defRPr/>
            </a:pPr>
            <a:r>
              <a:rPr lang="en-US" sz="1600">
                <a:solidFill>
                  <a:srgbClr val="5B6670"/>
                </a:solidFill>
                <a:latin typeface="Aptos"/>
              </a:rPr>
              <a:t>Can track date/time</a:t>
            </a:r>
          </a:p>
          <a:p>
            <a:pPr marL="742950" lvl="1" indent="-285750">
              <a:lnSpc>
                <a:spcPct val="90000"/>
              </a:lnSpc>
              <a:spcBef>
                <a:spcPts val="500"/>
              </a:spcBef>
              <a:buFont typeface="Courier New,monospace" pitchFamily="2" charset="2"/>
              <a:buChar char="o"/>
              <a:defRPr/>
            </a:pPr>
            <a:endParaRPr lang="en-US" sz="1600">
              <a:solidFill>
                <a:srgbClr val="5B6670"/>
              </a:solidFill>
              <a:latin typeface="Aptos"/>
            </a:endParaRPr>
          </a:p>
          <a:p>
            <a:pPr marL="742950" lvl="1" indent="-285750">
              <a:lnSpc>
                <a:spcPct val="90000"/>
              </a:lnSpc>
              <a:spcBef>
                <a:spcPts val="500"/>
              </a:spcBef>
              <a:buFont typeface="Courier New,monospace" pitchFamily="2" charset="2"/>
              <a:buChar char="o"/>
              <a:defRPr/>
            </a:pPr>
            <a:r>
              <a:rPr lang="en-US" sz="1600">
                <a:solidFill>
                  <a:srgbClr val="5B6670"/>
                </a:solidFill>
                <a:latin typeface="Aptos"/>
              </a:rPr>
              <a:t>Standardize method and fields. </a:t>
            </a:r>
          </a:p>
          <a:p>
            <a:pPr marL="742950" lvl="1" indent="-285750">
              <a:lnSpc>
                <a:spcPct val="90000"/>
              </a:lnSpc>
              <a:spcBef>
                <a:spcPts val="500"/>
              </a:spcBef>
              <a:buFont typeface="Courier New,monospace" pitchFamily="2" charset="2"/>
              <a:buChar char="o"/>
              <a:defRPr/>
            </a:pPr>
            <a:endParaRPr lang="en-US" sz="1600">
              <a:solidFill>
                <a:srgbClr val="5B6670"/>
              </a:solidFill>
              <a:latin typeface="Aptos"/>
            </a:endParaRPr>
          </a:p>
          <a:p>
            <a:pPr marL="742950" lvl="1" indent="-285750">
              <a:lnSpc>
                <a:spcPct val="90000"/>
              </a:lnSpc>
              <a:spcBef>
                <a:spcPts val="500"/>
              </a:spcBef>
              <a:buFont typeface="Courier New,monospace" pitchFamily="2" charset="2"/>
              <a:buChar char="o"/>
              <a:defRPr/>
            </a:pPr>
            <a:r>
              <a:rPr lang="en-US" sz="1600">
                <a:solidFill>
                  <a:srgbClr val="5B6670"/>
                </a:solidFill>
                <a:latin typeface="Aptos"/>
              </a:rPr>
              <a:t>Uses familiar screen to most counties</a:t>
            </a:r>
            <a:endParaRPr lang="en-US"/>
          </a:p>
          <a:p>
            <a:pPr marL="742950" lvl="1" indent="-285750">
              <a:lnSpc>
                <a:spcPct val="90000"/>
              </a:lnSpc>
              <a:spcBef>
                <a:spcPts val="500"/>
              </a:spcBef>
              <a:buFont typeface="Courier New,monospace" pitchFamily="2" charset="2"/>
              <a:buChar char="o"/>
              <a:defRPr/>
            </a:pPr>
            <a:endParaRPr lang="en-US" sz="1600">
              <a:solidFill>
                <a:srgbClr val="5B6670"/>
              </a:solidFill>
              <a:latin typeface="Aptos"/>
            </a:endParaRPr>
          </a:p>
          <a:p>
            <a:pPr marL="742950" lvl="1" indent="-285750">
              <a:lnSpc>
                <a:spcPct val="90000"/>
              </a:lnSpc>
              <a:spcBef>
                <a:spcPts val="500"/>
              </a:spcBef>
              <a:buFont typeface="Courier New,monospace" pitchFamily="2" charset="2"/>
              <a:buChar char="o"/>
              <a:defRPr/>
            </a:pPr>
            <a:r>
              <a:rPr lang="en-US" sz="1600">
                <a:solidFill>
                  <a:srgbClr val="5B6670"/>
                </a:solidFill>
                <a:latin typeface="Aptos"/>
              </a:rPr>
              <a:t>CDAG based: So only programs within a CDAG will be able to see the orders on Client Orders List Page.</a:t>
            </a:r>
          </a:p>
          <a:p>
            <a:pPr marL="742950" lvl="1" indent="-285750">
              <a:lnSpc>
                <a:spcPct val="90000"/>
              </a:lnSpc>
              <a:spcBef>
                <a:spcPts val="500"/>
              </a:spcBef>
              <a:buFont typeface="Courier New,monospace" pitchFamily="2" charset="2"/>
              <a:buChar char="o"/>
              <a:defRPr/>
            </a:pPr>
            <a:endParaRPr lang="en-US" sz="1600">
              <a:solidFill>
                <a:srgbClr val="5B6670"/>
              </a:solidFill>
              <a:latin typeface="Aptos"/>
            </a:endParaRPr>
          </a:p>
          <a:p>
            <a:pPr marL="742950" lvl="1" indent="-285750">
              <a:lnSpc>
                <a:spcPct val="90000"/>
              </a:lnSpc>
              <a:spcBef>
                <a:spcPts val="500"/>
              </a:spcBef>
              <a:buFont typeface="Courier New,monospace" pitchFamily="2" charset="2"/>
              <a:buChar char="o"/>
              <a:defRPr/>
            </a:pPr>
            <a:r>
              <a:rPr lang="en-US" sz="1600">
                <a:solidFill>
                  <a:srgbClr val="5B6670"/>
                </a:solidFill>
                <a:latin typeface="Aptos"/>
              </a:rPr>
              <a:t>Flows from outpatient (</a:t>
            </a:r>
            <a:r>
              <a:rPr lang="en-US" sz="1600" err="1">
                <a:solidFill>
                  <a:srgbClr val="5B6670"/>
                </a:solidFill>
                <a:latin typeface="Aptos"/>
              </a:rPr>
              <a:t>eg</a:t>
            </a:r>
            <a:r>
              <a:rPr lang="en-US" sz="1600">
                <a:solidFill>
                  <a:srgbClr val="5B6670"/>
                </a:solidFill>
                <a:latin typeface="Aptos"/>
              </a:rPr>
              <a:t> Mobile Crisis) to inpatient/CSU units in a centralized location, and IP/CSUs can use their whiteboard.</a:t>
            </a:r>
          </a:p>
          <a:p>
            <a:pPr lvl="1">
              <a:lnSpc>
                <a:spcPct val="90000"/>
              </a:lnSpc>
              <a:spcBef>
                <a:spcPts val="500"/>
              </a:spcBef>
              <a:defRPr/>
            </a:pPr>
            <a:endParaRPr lang="en-US" sz="1600">
              <a:solidFill>
                <a:srgbClr val="5B6670"/>
              </a:solidFill>
              <a:latin typeface="Aptos"/>
            </a:endParaRPr>
          </a:p>
          <a:p>
            <a:pPr marL="742950" lvl="1" indent="-285750">
              <a:lnSpc>
                <a:spcPct val="90000"/>
              </a:lnSpc>
              <a:spcBef>
                <a:spcPts val="500"/>
              </a:spcBef>
              <a:buFont typeface="Courier New,monospace" pitchFamily="2" charset="2"/>
              <a:buChar char="o"/>
              <a:defRPr/>
            </a:pPr>
            <a:r>
              <a:rPr lang="en-US" sz="1600">
                <a:solidFill>
                  <a:srgbClr val="5B6670"/>
                </a:solidFill>
                <a:latin typeface="Aptos"/>
              </a:rPr>
              <a:t>Connects to exportable / filterable list pages.</a:t>
            </a:r>
            <a:endParaRPr lang="en-US" sz="1600">
              <a:solidFill>
                <a:srgbClr val="000000"/>
              </a:solidFill>
              <a:latin typeface="Aptos"/>
            </a:endParaRPr>
          </a:p>
          <a:p>
            <a:pPr marL="742950" lvl="1" indent="-285750">
              <a:lnSpc>
                <a:spcPct val="90000"/>
              </a:lnSpc>
              <a:spcBef>
                <a:spcPts val="500"/>
              </a:spcBef>
              <a:buFont typeface="Courier New,monospace" pitchFamily="2" charset="2"/>
              <a:buChar char="o"/>
              <a:defRPr/>
            </a:pPr>
            <a:endParaRPr lang="en-US" sz="1600">
              <a:solidFill>
                <a:srgbClr val="5B6670"/>
              </a:solidFill>
              <a:latin typeface="Aptos"/>
            </a:endParaRPr>
          </a:p>
          <a:p>
            <a:pPr marL="742950" lvl="1" indent="-285750">
              <a:lnSpc>
                <a:spcPct val="90000"/>
              </a:lnSpc>
              <a:spcBef>
                <a:spcPts val="500"/>
              </a:spcBef>
              <a:buFont typeface="Courier New,monospace" pitchFamily="2" charset="2"/>
              <a:buChar char="o"/>
              <a:defRPr/>
            </a:pPr>
            <a:r>
              <a:rPr lang="en-US" sz="1600">
                <a:solidFill>
                  <a:srgbClr val="5B6670"/>
                </a:solidFill>
                <a:latin typeface="Aptos"/>
              </a:rPr>
              <a:t>Create clinical and BHIN-related reports to capture cumulative data.</a:t>
            </a:r>
            <a:endParaRPr lang="en-US" sz="1600">
              <a:solidFill>
                <a:srgbClr val="000000"/>
              </a:solidFill>
              <a:latin typeface="Aptos"/>
            </a:endParaRPr>
          </a:p>
          <a:p>
            <a:pPr marL="1085850" lvl="1" indent="-285750">
              <a:lnSpc>
                <a:spcPct val="150000"/>
              </a:lnSpc>
              <a:buClr>
                <a:srgbClr val="FFA400"/>
              </a:buClr>
              <a:buSzPct val="150000"/>
              <a:buFont typeface="Arial" pitchFamily="2" charset="2"/>
              <a:buChar char="•"/>
              <a:defRPr/>
            </a:pPr>
            <a:endParaRPr lang="en-US" sz="1600">
              <a:solidFill>
                <a:srgbClr val="6D6E71"/>
              </a:solidFill>
              <a:latin typeface="Aptos"/>
            </a:endParaRPr>
          </a:p>
          <a:p>
            <a:pPr marL="800100" lvl="1">
              <a:lnSpc>
                <a:spcPct val="150000"/>
              </a:lnSpc>
              <a:buClr>
                <a:srgbClr val="FFA400"/>
              </a:buClr>
              <a:buSzPct val="150000"/>
              <a:defRPr/>
            </a:pPr>
            <a:endParaRPr lang="en-US" sz="1900">
              <a:solidFill>
                <a:srgbClr val="6D6E71"/>
              </a:solidFill>
              <a:latin typeface="Milligram Medium"/>
            </a:endParaRPr>
          </a:p>
        </p:txBody>
      </p:sp>
      <p:pic>
        <p:nvPicPr>
          <p:cNvPr id="3" name="Picture 2" descr="A screenshot of a medical report&#10;&#10;Description automatically generated">
            <a:extLst>
              <a:ext uri="{FF2B5EF4-FFF2-40B4-BE49-F238E27FC236}">
                <a16:creationId xmlns:a16="http://schemas.microsoft.com/office/drawing/2014/main" id="{2B4F812B-EE83-21DE-84E5-387CB834B393}"/>
              </a:ext>
            </a:extLst>
          </p:cNvPr>
          <p:cNvPicPr>
            <a:picLocks noChangeAspect="1"/>
          </p:cNvPicPr>
          <p:nvPr/>
        </p:nvPicPr>
        <p:blipFill>
          <a:blip r:embed="rId2"/>
          <a:stretch>
            <a:fillRect/>
          </a:stretch>
        </p:blipFill>
        <p:spPr>
          <a:xfrm>
            <a:off x="7661501" y="1947158"/>
            <a:ext cx="8672146" cy="3840040"/>
          </a:xfrm>
          <a:prstGeom prst="rect">
            <a:avLst/>
          </a:prstGeom>
        </p:spPr>
      </p:pic>
    </p:spTree>
    <p:extLst>
      <p:ext uri="{BB962C8B-B14F-4D97-AF65-F5344CB8AC3E}">
        <p14:creationId xmlns:p14="http://schemas.microsoft.com/office/powerpoint/2010/main" val="2051824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7F08B-5CA0-2B57-334B-8F84B27BCFC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7BA0300-A49C-6D67-E04B-5DB15605ADA2}"/>
              </a:ext>
            </a:extLst>
          </p:cNvPr>
          <p:cNvSpPr txBox="1"/>
          <p:nvPr/>
        </p:nvSpPr>
        <p:spPr>
          <a:xfrm>
            <a:off x="469409" y="748129"/>
            <a:ext cx="10623163" cy="707886"/>
          </a:xfrm>
          <a:prstGeom prst="rect">
            <a:avLst/>
          </a:prstGeom>
          <a:noFill/>
        </p:spPr>
        <p:txBody>
          <a:bodyPr wrap="square" lIns="91440" tIns="45720" rIns="91440" bIns="45720" rtlCol="0" anchor="t">
            <a:spAutoFit/>
          </a:bodyPr>
          <a:lstStyle/>
          <a:p>
            <a:r>
              <a:rPr lang="en-US" sz="4000" b="1">
                <a:solidFill>
                  <a:srgbClr val="318385"/>
                </a:solidFill>
                <a:latin typeface="Milligram Medium"/>
              </a:rPr>
              <a:t>Roles and Permissions</a:t>
            </a:r>
            <a:endParaRPr lang="en-US"/>
          </a:p>
        </p:txBody>
      </p:sp>
      <p:sp>
        <p:nvSpPr>
          <p:cNvPr id="6" name="Rectangle 5">
            <a:extLst>
              <a:ext uri="{FF2B5EF4-FFF2-40B4-BE49-F238E27FC236}">
                <a16:creationId xmlns:a16="http://schemas.microsoft.com/office/drawing/2014/main" id="{E2CBFDC5-C3B4-25CC-D2B8-BD000789EB34}"/>
              </a:ext>
            </a:extLst>
          </p:cNvPr>
          <p:cNvSpPr/>
          <p:nvPr/>
        </p:nvSpPr>
        <p:spPr>
          <a:xfrm>
            <a:off x="467139" y="1450501"/>
            <a:ext cx="2385391" cy="139148"/>
          </a:xfrm>
          <a:prstGeom prst="rect">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15168E2-41BD-2CB1-A1F6-A88A5ACA80C6}"/>
              </a:ext>
            </a:extLst>
          </p:cNvPr>
          <p:cNvSpPr txBox="1"/>
          <p:nvPr/>
        </p:nvSpPr>
        <p:spPr>
          <a:xfrm>
            <a:off x="654045" y="1712863"/>
            <a:ext cx="10623259" cy="4148187"/>
          </a:xfrm>
          <a:prstGeom prst="rect">
            <a:avLst/>
          </a:prstGeom>
          <a:noFill/>
        </p:spPr>
        <p:txBody>
          <a:bodyPr wrap="square" lIns="91440" tIns="45720" rIns="91440" bIns="45720" rtlCol="0" anchor="t">
            <a:spAutoFit/>
          </a:bodyPr>
          <a:lstStyle/>
          <a:p>
            <a:pPr marL="342900" indent="-342900">
              <a:buAutoNum type="arabicPeriod"/>
              <a:defRPr/>
            </a:pPr>
            <a:endParaRPr lang="en-US" sz="1400">
              <a:solidFill>
                <a:srgbClr val="000000"/>
              </a:solidFill>
              <a:latin typeface="Open Sans"/>
              <a:ea typeface="Open Sans"/>
              <a:cs typeface="Open Sans"/>
            </a:endParaRPr>
          </a:p>
          <a:p>
            <a:pPr marL="342900" indent="-342900">
              <a:buAutoNum type="arabicPeriod"/>
              <a:defRPr/>
            </a:pPr>
            <a:r>
              <a:rPr lang="en-US" sz="1600">
                <a:solidFill>
                  <a:srgbClr val="6D6E71"/>
                </a:solidFill>
                <a:latin typeface="Aptos"/>
                <a:ea typeface="Open Sans"/>
                <a:cs typeface="Open Sans"/>
              </a:rPr>
              <a:t>Granting Role and Permissions to individual staff will need to be completed by County System Administrators.</a:t>
            </a:r>
            <a:endParaRPr lang="en-US" sz="1600">
              <a:solidFill>
                <a:srgbClr val="000000"/>
              </a:solidFill>
              <a:latin typeface="Aptos"/>
              <a:ea typeface="Open Sans"/>
              <a:cs typeface="Open Sans"/>
            </a:endParaRPr>
          </a:p>
          <a:p>
            <a:pPr marL="342900" indent="-342900">
              <a:buAutoNum type="arabicPeriod"/>
              <a:defRPr/>
            </a:pPr>
            <a:endParaRPr lang="en-US" sz="1600">
              <a:solidFill>
                <a:srgbClr val="6D6E71"/>
              </a:solidFill>
              <a:latin typeface="Aptos"/>
              <a:ea typeface="Open Sans"/>
              <a:cs typeface="Open Sans"/>
            </a:endParaRPr>
          </a:p>
          <a:p>
            <a:pPr marL="342900" indent="-342900">
              <a:buAutoNum type="arabicPeriod"/>
              <a:defRPr/>
            </a:pPr>
            <a:r>
              <a:rPr lang="en-US" sz="1600">
                <a:solidFill>
                  <a:srgbClr val="6D6E71"/>
                </a:solidFill>
                <a:latin typeface="Aptos"/>
                <a:ea typeface="Open Sans"/>
                <a:cs typeface="Open Sans"/>
              </a:rPr>
              <a:t>These clinical roles automatically have access to client orders:</a:t>
            </a:r>
            <a:endParaRPr lang="en-US" sz="1600">
              <a:latin typeface="Aptos"/>
              <a:ea typeface="Open Sans"/>
              <a:cs typeface="Open Sans"/>
            </a:endParaRPr>
          </a:p>
          <a:p>
            <a:pPr marL="800100" lvl="1" indent="-342900">
              <a:buFont typeface="Courier New"/>
              <a:buChar char="o"/>
              <a:defRPr/>
            </a:pPr>
            <a:r>
              <a:rPr lang="en-US" sz="1600">
                <a:solidFill>
                  <a:srgbClr val="6D6E71"/>
                </a:solidFill>
                <a:latin typeface="Aptos"/>
                <a:ea typeface="Open Sans"/>
                <a:cs typeface="Open Sans"/>
              </a:rPr>
              <a:t>Prescriber</a:t>
            </a:r>
          </a:p>
          <a:p>
            <a:pPr marL="800100" lvl="1" indent="-342900">
              <a:buFont typeface="Courier New"/>
              <a:buChar char="o"/>
              <a:defRPr/>
            </a:pPr>
            <a:r>
              <a:rPr lang="en-US" sz="1600">
                <a:solidFill>
                  <a:srgbClr val="6D6E71"/>
                </a:solidFill>
                <a:latin typeface="Aptos"/>
                <a:ea typeface="Open Sans"/>
                <a:cs typeface="Open Sans"/>
              </a:rPr>
              <a:t>Prescriber IP/CSU/Res</a:t>
            </a:r>
          </a:p>
          <a:p>
            <a:pPr marL="800100" lvl="1" indent="-342900">
              <a:buFont typeface="Courier New"/>
              <a:buChar char="o"/>
              <a:defRPr/>
            </a:pPr>
            <a:r>
              <a:rPr lang="en-US" sz="1600">
                <a:solidFill>
                  <a:srgbClr val="6D6E71"/>
                </a:solidFill>
                <a:latin typeface="Aptos"/>
                <a:ea typeface="Open Sans"/>
                <a:cs typeface="Open Sans"/>
              </a:rPr>
              <a:t>Nurse IP/CSU/Res</a:t>
            </a:r>
          </a:p>
          <a:p>
            <a:pPr marL="800100" lvl="1" indent="-342900">
              <a:buFont typeface="Courier New"/>
              <a:buChar char="o"/>
              <a:defRPr/>
            </a:pPr>
            <a:endParaRPr lang="en-US" sz="1600">
              <a:solidFill>
                <a:srgbClr val="6D6E71"/>
              </a:solidFill>
              <a:latin typeface="Aptos"/>
              <a:ea typeface="Open Sans"/>
              <a:cs typeface="Open Sans"/>
            </a:endParaRPr>
          </a:p>
          <a:p>
            <a:pPr marL="342900" indent="-342900">
              <a:buFontTx/>
              <a:buAutoNum type="arabicPeriod"/>
              <a:defRPr/>
            </a:pPr>
            <a:endParaRPr lang="en-US" sz="1600">
              <a:solidFill>
                <a:srgbClr val="6D6E71"/>
              </a:solidFill>
              <a:latin typeface="Aptos"/>
              <a:ea typeface="Open Sans"/>
              <a:cs typeface="Open Sans"/>
            </a:endParaRPr>
          </a:p>
          <a:p>
            <a:pPr marL="342900" indent="-342900">
              <a:buFontTx/>
              <a:buAutoNum type="arabicPeriod"/>
              <a:defRPr/>
            </a:pPr>
            <a:r>
              <a:rPr lang="en-US" sz="1600">
                <a:solidFill>
                  <a:srgbClr val="6D6E71"/>
                </a:solidFill>
                <a:latin typeface="Aptos"/>
                <a:ea typeface="Open Sans"/>
                <a:cs typeface="Open Sans"/>
              </a:rPr>
              <a:t>This role is only if base role is none of the above, but needs to be able to input legal status in client orders:</a:t>
            </a:r>
          </a:p>
          <a:p>
            <a:pPr marL="800100" lvl="1" indent="-342900">
              <a:buFont typeface="Courier New"/>
              <a:buChar char="o"/>
              <a:defRPr/>
            </a:pPr>
            <a:r>
              <a:rPr lang="en-US" sz="1600" b="1">
                <a:solidFill>
                  <a:srgbClr val="6D6E71"/>
                </a:solidFill>
                <a:latin typeface="Aptos"/>
                <a:ea typeface="Open Sans"/>
                <a:cs typeface="Open Sans"/>
              </a:rPr>
              <a:t>Orders-Add On</a:t>
            </a:r>
          </a:p>
          <a:p>
            <a:pPr marL="800100" lvl="1" indent="-342900">
              <a:buFont typeface="Courier New"/>
              <a:buChar char="o"/>
              <a:defRPr/>
            </a:pPr>
            <a:endParaRPr lang="en-US" sz="1600">
              <a:solidFill>
                <a:srgbClr val="6D6E71"/>
              </a:solidFill>
              <a:latin typeface="Aptos"/>
              <a:ea typeface="Open Sans"/>
              <a:cs typeface="Open Sans"/>
            </a:endParaRPr>
          </a:p>
          <a:p>
            <a:pPr marL="342900" indent="-342900">
              <a:buAutoNum type="arabicPeriod"/>
              <a:defRPr/>
            </a:pPr>
            <a:r>
              <a:rPr lang="en-US" sz="1600">
                <a:solidFill>
                  <a:srgbClr val="6D6E71"/>
                </a:solidFill>
                <a:latin typeface="Aptos"/>
                <a:ea typeface="Open Sans"/>
                <a:cs typeface="Open Sans"/>
              </a:rPr>
              <a:t>Understand that end users with these roles, will be able to see all client order types, including legal statuses.</a:t>
            </a:r>
          </a:p>
          <a:p>
            <a:pPr marL="342900" indent="-342900">
              <a:buAutoNum type="arabicPeriod"/>
              <a:defRPr/>
            </a:pPr>
            <a:endParaRPr lang="en-US" sz="1600">
              <a:solidFill>
                <a:srgbClr val="6D6E71"/>
              </a:solidFill>
              <a:latin typeface="Aptos"/>
              <a:ea typeface="Open Sans"/>
              <a:cs typeface="Open Sans"/>
            </a:endParaRPr>
          </a:p>
          <a:p>
            <a:pPr marL="342900" indent="-342900">
              <a:buAutoNum type="arabicPeriod"/>
              <a:defRPr/>
            </a:pPr>
            <a:endParaRPr lang="en-US" sz="1600">
              <a:solidFill>
                <a:srgbClr val="6D6E71"/>
              </a:solidFill>
              <a:latin typeface="Aptos"/>
              <a:ea typeface="Open Sans"/>
              <a:cs typeface="Open Sans"/>
            </a:endParaRPr>
          </a:p>
          <a:p>
            <a:pPr marL="800100" lvl="1">
              <a:lnSpc>
                <a:spcPct val="150000"/>
              </a:lnSpc>
              <a:buClr>
                <a:srgbClr val="FFA400"/>
              </a:buClr>
              <a:buSzPct val="150000"/>
              <a:defRPr/>
            </a:pPr>
            <a:endParaRPr lang="en-US" sz="1900">
              <a:solidFill>
                <a:srgbClr val="6D6E71"/>
              </a:solidFill>
              <a:latin typeface="Milligram Medium"/>
              <a:ea typeface="Open Sans"/>
              <a:cs typeface="Open Sans"/>
            </a:endParaRPr>
          </a:p>
        </p:txBody>
      </p:sp>
    </p:spTree>
    <p:extLst>
      <p:ext uri="{BB962C8B-B14F-4D97-AF65-F5344CB8AC3E}">
        <p14:creationId xmlns:p14="http://schemas.microsoft.com/office/powerpoint/2010/main" val="579222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323118-FA50-4CEB-55E8-E7BC3D851E94}"/>
              </a:ext>
            </a:extLst>
          </p:cNvPr>
          <p:cNvSpPr>
            <a:spLocks noGrp="1"/>
          </p:cNvSpPr>
          <p:nvPr>
            <p:ph sz="half" idx="1"/>
          </p:nvPr>
        </p:nvSpPr>
        <p:spPr>
          <a:xfrm>
            <a:off x="601181" y="1583578"/>
            <a:ext cx="5021635" cy="4351338"/>
          </a:xfrm>
        </p:spPr>
        <p:txBody>
          <a:bodyPr vert="horz" lIns="91440" tIns="45720" rIns="91440" bIns="45720" rtlCol="0" anchor="t">
            <a:noAutofit/>
          </a:bodyPr>
          <a:lstStyle/>
          <a:p>
            <a:pPr marL="0" indent="0">
              <a:lnSpc>
                <a:spcPct val="100000"/>
              </a:lnSpc>
              <a:spcBef>
                <a:spcPts val="0"/>
              </a:spcBef>
              <a:buNone/>
            </a:pPr>
            <a:r>
              <a:rPr lang="en-US" sz="1600">
                <a:latin typeface="Aptos"/>
                <a:ea typeface="Open Sans"/>
                <a:cs typeface="Open Sans"/>
              </a:rPr>
              <a:t>Need to complete to meet BHIN report's collected demographics :</a:t>
            </a:r>
          </a:p>
          <a:p>
            <a:r>
              <a:rPr lang="en-US" sz="1600">
                <a:latin typeface="Aptos"/>
                <a:ea typeface="Open Sans"/>
                <a:cs typeface="Open Sans"/>
              </a:rPr>
              <a:t> </a:t>
            </a:r>
            <a:r>
              <a:rPr lang="en-US" sz="1600">
                <a:solidFill>
                  <a:srgbClr val="666666"/>
                </a:solidFill>
                <a:latin typeface="Aptos"/>
                <a:ea typeface="Open Sans"/>
                <a:cs typeface="Open Sans"/>
              </a:rPr>
              <a:t>Age</a:t>
            </a:r>
            <a:endParaRPr lang="en-US" sz="1600">
              <a:latin typeface="Aptos"/>
              <a:ea typeface="Open Sans"/>
              <a:cs typeface="Open Sans"/>
            </a:endParaRPr>
          </a:p>
          <a:p>
            <a:r>
              <a:rPr lang="en-US" sz="1600">
                <a:solidFill>
                  <a:srgbClr val="666666"/>
                </a:solidFill>
                <a:latin typeface="Aptos"/>
                <a:ea typeface="Open Sans"/>
                <a:cs typeface="Open Sans"/>
              </a:rPr>
              <a:t>Sex</a:t>
            </a:r>
            <a:endParaRPr lang="en-US" sz="1600">
              <a:latin typeface="Aptos"/>
            </a:endParaRPr>
          </a:p>
          <a:p>
            <a:r>
              <a:rPr lang="en-US" sz="1600">
                <a:solidFill>
                  <a:srgbClr val="666666"/>
                </a:solidFill>
                <a:latin typeface="Aptos"/>
                <a:ea typeface="Open Sans"/>
                <a:cs typeface="Open Sans"/>
              </a:rPr>
              <a:t>Gender Identity</a:t>
            </a:r>
            <a:endParaRPr lang="en-US" sz="1600">
              <a:latin typeface="Aptos"/>
            </a:endParaRPr>
          </a:p>
          <a:p>
            <a:r>
              <a:rPr lang="en-US" sz="1600">
                <a:solidFill>
                  <a:srgbClr val="666666"/>
                </a:solidFill>
                <a:latin typeface="Aptos"/>
                <a:ea typeface="Open Sans"/>
                <a:cs typeface="Open Sans"/>
              </a:rPr>
              <a:t>Sexual Orientation</a:t>
            </a:r>
            <a:endParaRPr lang="en-US" sz="1600">
              <a:latin typeface="Aptos"/>
            </a:endParaRPr>
          </a:p>
          <a:p>
            <a:r>
              <a:rPr lang="en-US" sz="1600">
                <a:solidFill>
                  <a:srgbClr val="666666"/>
                </a:solidFill>
                <a:latin typeface="Aptos"/>
                <a:ea typeface="Open Sans"/>
                <a:cs typeface="Open Sans"/>
              </a:rPr>
              <a:t>Race</a:t>
            </a:r>
            <a:endParaRPr lang="en-US" sz="1600">
              <a:latin typeface="Aptos"/>
            </a:endParaRPr>
          </a:p>
          <a:p>
            <a:r>
              <a:rPr lang="en-US" sz="1600">
                <a:solidFill>
                  <a:srgbClr val="666666"/>
                </a:solidFill>
                <a:latin typeface="Aptos"/>
                <a:ea typeface="Open Sans"/>
                <a:cs typeface="Open Sans"/>
              </a:rPr>
              <a:t>Ethnicity</a:t>
            </a:r>
            <a:endParaRPr lang="en-US" sz="1600">
              <a:latin typeface="Aptos"/>
            </a:endParaRPr>
          </a:p>
          <a:p>
            <a:r>
              <a:rPr lang="en-US" sz="1600">
                <a:solidFill>
                  <a:srgbClr val="666666"/>
                </a:solidFill>
                <a:latin typeface="Aptos"/>
                <a:ea typeface="Open Sans"/>
                <a:cs typeface="Open Sans"/>
              </a:rPr>
              <a:t>Housing Status</a:t>
            </a:r>
          </a:p>
          <a:p>
            <a:r>
              <a:rPr lang="en-US" sz="1600">
                <a:solidFill>
                  <a:srgbClr val="666666"/>
                </a:solidFill>
                <a:latin typeface="Aptos"/>
                <a:ea typeface="Open Sans"/>
                <a:cs typeface="Open Sans"/>
              </a:rPr>
              <a:t>Veteran Status</a:t>
            </a:r>
          </a:p>
          <a:p>
            <a:r>
              <a:rPr lang="en-US" sz="1600">
                <a:solidFill>
                  <a:srgbClr val="666666"/>
                </a:solidFill>
                <a:latin typeface="Aptos"/>
                <a:ea typeface="Open Sans"/>
                <a:cs typeface="Open Sans"/>
              </a:rPr>
              <a:t>Primary Language</a:t>
            </a:r>
          </a:p>
          <a:p>
            <a:endParaRPr lang="en-US" sz="1600">
              <a:solidFill>
                <a:srgbClr val="666666"/>
              </a:solidFill>
              <a:latin typeface="Aptos"/>
              <a:ea typeface="Open Sans"/>
              <a:cs typeface="Open Sans"/>
            </a:endParaRPr>
          </a:p>
          <a:p>
            <a:pPr marL="0" indent="0">
              <a:buNone/>
            </a:pPr>
            <a:r>
              <a:rPr lang="en-US" sz="1600">
                <a:solidFill>
                  <a:srgbClr val="666666"/>
                </a:solidFill>
                <a:latin typeface="Aptos"/>
                <a:ea typeface="Open Sans"/>
                <a:cs typeface="Open Sans"/>
              </a:rPr>
              <a:t>Article: </a:t>
            </a:r>
            <a:r>
              <a:rPr lang="en-US" sz="1600">
                <a:solidFill>
                  <a:srgbClr val="666666"/>
                </a:solidFill>
                <a:ea typeface="+mn-lt"/>
                <a:cs typeface="+mn-lt"/>
              </a:rPr>
              <a:t>https://2023.calmhsa.org/how-to-complete-legal-status-demographics-documentation/</a:t>
            </a:r>
            <a:endParaRPr lang="en-US" sz="1600">
              <a:solidFill>
                <a:srgbClr val="666666"/>
              </a:solidFill>
              <a:latin typeface="Open Sans"/>
              <a:ea typeface="Open Sans"/>
              <a:cs typeface="Open Sans"/>
            </a:endParaRPr>
          </a:p>
          <a:p>
            <a:endParaRPr lang="en-US" sz="1200">
              <a:solidFill>
                <a:srgbClr val="666666"/>
              </a:solidFill>
              <a:latin typeface="Open Sans"/>
              <a:ea typeface="Open Sans"/>
              <a:cs typeface="Open Sans"/>
            </a:endParaRPr>
          </a:p>
          <a:p>
            <a:endParaRPr lang="en-US" sz="1200">
              <a:solidFill>
                <a:srgbClr val="666666"/>
              </a:solidFill>
              <a:latin typeface="Open Sans"/>
              <a:ea typeface="Open Sans"/>
              <a:cs typeface="Open Sans"/>
            </a:endParaRPr>
          </a:p>
          <a:p>
            <a:pPr marL="342900" indent="-342900">
              <a:lnSpc>
                <a:spcPct val="100000"/>
              </a:lnSpc>
              <a:spcBef>
                <a:spcPts val="0"/>
              </a:spcBef>
              <a:buAutoNum type="arabicPeriod"/>
            </a:pPr>
            <a:endParaRPr lang="en-US">
              <a:latin typeface="Open Sans"/>
              <a:ea typeface="Open Sans"/>
              <a:cs typeface="Open Sans"/>
            </a:endParaRPr>
          </a:p>
        </p:txBody>
      </p:sp>
      <p:sp>
        <p:nvSpPr>
          <p:cNvPr id="4" name="Slide Number Placeholder 3">
            <a:extLst>
              <a:ext uri="{FF2B5EF4-FFF2-40B4-BE49-F238E27FC236}">
                <a16:creationId xmlns:a16="http://schemas.microsoft.com/office/drawing/2014/main" id="{4556C83C-F66D-A178-16DE-F9A37BF85374}"/>
              </a:ext>
            </a:extLst>
          </p:cNvPr>
          <p:cNvSpPr>
            <a:spLocks noGrp="1"/>
          </p:cNvSpPr>
          <p:nvPr>
            <p:ph type="sldNum" sz="quarter" idx="12"/>
          </p:nvPr>
        </p:nvSpPr>
        <p:spPr/>
        <p:txBody>
          <a:bodyPr/>
          <a:lstStyle/>
          <a:p>
            <a:fld id="{E69ADA5A-ACD3-6B42-AF84-3EB805ACEC88}" type="slidenum">
              <a:rPr lang="en-US" smtClean="0"/>
              <a:pPr/>
              <a:t>6</a:t>
            </a:fld>
            <a:endParaRPr lang="en-US"/>
          </a:p>
        </p:txBody>
      </p:sp>
      <p:sp>
        <p:nvSpPr>
          <p:cNvPr id="5" name="Title 4">
            <a:extLst>
              <a:ext uri="{FF2B5EF4-FFF2-40B4-BE49-F238E27FC236}">
                <a16:creationId xmlns:a16="http://schemas.microsoft.com/office/drawing/2014/main" id="{358E0F28-4D5C-4D8A-0063-39055269AE74}"/>
              </a:ext>
            </a:extLst>
          </p:cNvPr>
          <p:cNvSpPr>
            <a:spLocks noGrp="1"/>
          </p:cNvSpPr>
          <p:nvPr>
            <p:ph type="title"/>
          </p:nvPr>
        </p:nvSpPr>
        <p:spPr/>
        <p:txBody>
          <a:bodyPr lIns="91440" tIns="45720" rIns="91440" bIns="45720" anchor="ctr">
            <a:normAutofit fontScale="90000"/>
          </a:bodyPr>
          <a:lstStyle/>
          <a:p>
            <a:r>
              <a:rPr lang="en-US">
                <a:solidFill>
                  <a:srgbClr val="2D8184"/>
                </a:solidFill>
                <a:latin typeface="Milligram Medium"/>
              </a:rPr>
              <a:t>Demographics required for legal status </a:t>
            </a:r>
          </a:p>
        </p:txBody>
      </p:sp>
      <p:pic>
        <p:nvPicPr>
          <p:cNvPr id="6" name="Content Placeholder 5" descr="A screenshot of a web page&#10;&#10;Description automatically generated">
            <a:extLst>
              <a:ext uri="{FF2B5EF4-FFF2-40B4-BE49-F238E27FC236}">
                <a16:creationId xmlns:a16="http://schemas.microsoft.com/office/drawing/2014/main" id="{3D220CC7-FB9B-41A2-E231-B909E23ACADA}"/>
              </a:ext>
            </a:extLst>
          </p:cNvPr>
          <p:cNvPicPr>
            <a:picLocks noGrp="1" noChangeAspect="1"/>
          </p:cNvPicPr>
          <p:nvPr>
            <p:ph sz="half" idx="2"/>
          </p:nvPr>
        </p:nvPicPr>
        <p:blipFill>
          <a:blip r:embed="rId2"/>
          <a:stretch>
            <a:fillRect/>
          </a:stretch>
        </p:blipFill>
        <p:spPr>
          <a:xfrm>
            <a:off x="5763354" y="1588356"/>
            <a:ext cx="6096000" cy="3922131"/>
          </a:xfrm>
        </p:spPr>
      </p:pic>
    </p:spTree>
    <p:extLst>
      <p:ext uri="{BB962C8B-B14F-4D97-AF65-F5344CB8AC3E}">
        <p14:creationId xmlns:p14="http://schemas.microsoft.com/office/powerpoint/2010/main" val="778669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Description automatically generated">
            <a:extLst>
              <a:ext uri="{FF2B5EF4-FFF2-40B4-BE49-F238E27FC236}">
                <a16:creationId xmlns:a16="http://schemas.microsoft.com/office/drawing/2014/main" id="{4F6AB363-89C6-65E1-BCD5-B2E9B37031BA}"/>
              </a:ext>
            </a:extLst>
          </p:cNvPr>
          <p:cNvPicPr>
            <a:picLocks noGrp="1" noChangeAspect="1"/>
          </p:cNvPicPr>
          <p:nvPr>
            <p:ph sz="half" idx="2"/>
          </p:nvPr>
        </p:nvPicPr>
        <p:blipFill>
          <a:blip r:embed="rId2"/>
          <a:stretch>
            <a:fillRect/>
          </a:stretch>
        </p:blipFill>
        <p:spPr>
          <a:xfrm>
            <a:off x="2729248" y="1247904"/>
            <a:ext cx="7343110" cy="4355956"/>
          </a:xfrm>
        </p:spPr>
      </p:pic>
      <p:sp>
        <p:nvSpPr>
          <p:cNvPr id="4" name="Title 3">
            <a:extLst>
              <a:ext uri="{FF2B5EF4-FFF2-40B4-BE49-F238E27FC236}">
                <a16:creationId xmlns:a16="http://schemas.microsoft.com/office/drawing/2014/main" id="{58003510-B5AA-E1E0-BCE6-B27D0F16D1BF}"/>
              </a:ext>
            </a:extLst>
          </p:cNvPr>
          <p:cNvSpPr>
            <a:spLocks noGrp="1"/>
          </p:cNvSpPr>
          <p:nvPr>
            <p:ph type="title"/>
          </p:nvPr>
        </p:nvSpPr>
        <p:spPr/>
        <p:txBody>
          <a:bodyPr>
            <a:normAutofit fontScale="90000"/>
          </a:bodyPr>
          <a:lstStyle/>
          <a:p>
            <a:r>
              <a:rPr lang="en-US">
                <a:solidFill>
                  <a:srgbClr val="2D8184"/>
                </a:solidFill>
              </a:rPr>
              <a:t>Available Legal Hold Code Names </a:t>
            </a:r>
            <a:endParaRPr lang="en-US">
              <a:solidFill>
                <a:srgbClr val="000000"/>
              </a:solidFill>
            </a:endParaRPr>
          </a:p>
        </p:txBody>
      </p:sp>
    </p:spTree>
    <p:extLst>
      <p:ext uri="{BB962C8B-B14F-4D97-AF65-F5344CB8AC3E}">
        <p14:creationId xmlns:p14="http://schemas.microsoft.com/office/powerpoint/2010/main" val="3008800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323118-FA50-4CEB-55E8-E7BC3D851E94}"/>
              </a:ext>
            </a:extLst>
          </p:cNvPr>
          <p:cNvSpPr>
            <a:spLocks noGrp="1"/>
          </p:cNvSpPr>
          <p:nvPr>
            <p:ph sz="half" idx="1"/>
          </p:nvPr>
        </p:nvSpPr>
        <p:spPr>
          <a:xfrm>
            <a:off x="284321" y="2152055"/>
            <a:ext cx="11348844" cy="5004481"/>
          </a:xfrm>
        </p:spPr>
        <p:txBody>
          <a:bodyPr vert="horz" lIns="91440" tIns="45720" rIns="91440" bIns="45720" rtlCol="0" anchor="t">
            <a:normAutofit/>
          </a:bodyPr>
          <a:lstStyle/>
          <a:p>
            <a:pPr marL="342900" indent="-342900">
              <a:lnSpc>
                <a:spcPct val="100000"/>
              </a:lnSpc>
              <a:spcBef>
                <a:spcPts val="0"/>
              </a:spcBef>
              <a:buAutoNum type="arabicPeriod"/>
            </a:pPr>
            <a:r>
              <a:rPr lang="en-US" sz="1600">
                <a:latin typeface="Aptos"/>
                <a:ea typeface="Open Sans"/>
                <a:cs typeface="Open Sans"/>
              </a:rPr>
              <a:t>Create a new client order by going to </a:t>
            </a:r>
            <a:r>
              <a:rPr lang="en-US" sz="1600" b="1">
                <a:latin typeface="Aptos"/>
                <a:ea typeface="Open Sans"/>
                <a:cs typeface="Open Sans"/>
              </a:rPr>
              <a:t>Client Orders Screen, </a:t>
            </a:r>
            <a:r>
              <a:rPr lang="en-US" sz="1600">
                <a:latin typeface="Aptos"/>
                <a:ea typeface="Open Sans"/>
                <a:cs typeface="Open Sans"/>
              </a:rPr>
              <a:t>which will take you to the Client Order List Page with all orders.</a:t>
            </a:r>
          </a:p>
          <a:p>
            <a:pPr marL="342900" indent="-342900">
              <a:lnSpc>
                <a:spcPct val="100000"/>
              </a:lnSpc>
              <a:spcBef>
                <a:spcPts val="0"/>
              </a:spcBef>
              <a:buAutoNum type="arabicPeriod"/>
            </a:pPr>
            <a:r>
              <a:rPr lang="en-US" sz="1600">
                <a:latin typeface="Aptos"/>
                <a:ea typeface="Open Sans"/>
                <a:cs typeface="Open Sans"/>
              </a:rPr>
              <a:t>Click on the "New" icon on the upper right corner.</a:t>
            </a:r>
            <a:endParaRPr lang="en-US" sz="1600">
              <a:latin typeface="Aptos"/>
            </a:endParaRPr>
          </a:p>
        </p:txBody>
      </p:sp>
      <p:sp>
        <p:nvSpPr>
          <p:cNvPr id="4" name="Slide Number Placeholder 3">
            <a:extLst>
              <a:ext uri="{FF2B5EF4-FFF2-40B4-BE49-F238E27FC236}">
                <a16:creationId xmlns:a16="http://schemas.microsoft.com/office/drawing/2014/main" id="{4556C83C-F66D-A178-16DE-F9A37BF85374}"/>
              </a:ext>
            </a:extLst>
          </p:cNvPr>
          <p:cNvSpPr>
            <a:spLocks noGrp="1"/>
          </p:cNvSpPr>
          <p:nvPr>
            <p:ph type="sldNum" sz="quarter" idx="12"/>
          </p:nvPr>
        </p:nvSpPr>
        <p:spPr/>
        <p:txBody>
          <a:bodyPr/>
          <a:lstStyle/>
          <a:p>
            <a:fld id="{E69ADA5A-ACD3-6B42-AF84-3EB805ACEC88}" type="slidenum">
              <a:rPr lang="en-US" smtClean="0"/>
              <a:pPr/>
              <a:t>8</a:t>
            </a:fld>
            <a:endParaRPr lang="en-US"/>
          </a:p>
        </p:txBody>
      </p:sp>
      <p:sp>
        <p:nvSpPr>
          <p:cNvPr id="5" name="Title 4">
            <a:extLst>
              <a:ext uri="{FF2B5EF4-FFF2-40B4-BE49-F238E27FC236}">
                <a16:creationId xmlns:a16="http://schemas.microsoft.com/office/drawing/2014/main" id="{358E0F28-4D5C-4D8A-0063-39055269AE74}"/>
              </a:ext>
            </a:extLst>
          </p:cNvPr>
          <p:cNvSpPr>
            <a:spLocks noGrp="1"/>
          </p:cNvSpPr>
          <p:nvPr>
            <p:ph type="title"/>
          </p:nvPr>
        </p:nvSpPr>
        <p:spPr>
          <a:xfrm>
            <a:off x="429465" y="164711"/>
            <a:ext cx="11202174" cy="683827"/>
          </a:xfrm>
        </p:spPr>
        <p:txBody>
          <a:bodyPr lIns="91440" tIns="45720" rIns="91440" bIns="45720" anchor="ctr">
            <a:normAutofit fontScale="90000"/>
          </a:bodyPr>
          <a:lstStyle/>
          <a:p>
            <a:r>
              <a:rPr lang="en-US">
                <a:solidFill>
                  <a:srgbClr val="318385"/>
                </a:solidFill>
                <a:latin typeface="Milligram Medium"/>
              </a:rPr>
              <a:t>Create a New Legal Status Hold Order</a:t>
            </a:r>
          </a:p>
        </p:txBody>
      </p:sp>
      <p:pic>
        <p:nvPicPr>
          <p:cNvPr id="10" name="Picture 9" descr="A screenshot of a math test&#10;&#10;Description automatically generated">
            <a:extLst>
              <a:ext uri="{FF2B5EF4-FFF2-40B4-BE49-F238E27FC236}">
                <a16:creationId xmlns:a16="http://schemas.microsoft.com/office/drawing/2014/main" id="{300C6B62-68CD-FF7F-ACBD-5840E99EB3D1}"/>
              </a:ext>
            </a:extLst>
          </p:cNvPr>
          <p:cNvPicPr>
            <a:picLocks noChangeAspect="1"/>
          </p:cNvPicPr>
          <p:nvPr/>
        </p:nvPicPr>
        <p:blipFill>
          <a:blip r:embed="rId2"/>
          <a:stretch>
            <a:fillRect/>
          </a:stretch>
        </p:blipFill>
        <p:spPr>
          <a:xfrm>
            <a:off x="1621730" y="3998167"/>
            <a:ext cx="9575320" cy="1026458"/>
          </a:xfrm>
          <a:prstGeom prst="rect">
            <a:avLst/>
          </a:prstGeom>
        </p:spPr>
      </p:pic>
      <p:sp>
        <p:nvSpPr>
          <p:cNvPr id="12" name="Rectangle 11">
            <a:extLst>
              <a:ext uri="{FF2B5EF4-FFF2-40B4-BE49-F238E27FC236}">
                <a16:creationId xmlns:a16="http://schemas.microsoft.com/office/drawing/2014/main" id="{99A73D19-C0C9-18A7-1DD9-FCE5E9C9D707}"/>
              </a:ext>
            </a:extLst>
          </p:cNvPr>
          <p:cNvSpPr/>
          <p:nvPr/>
        </p:nvSpPr>
        <p:spPr>
          <a:xfrm>
            <a:off x="10665410" y="4333871"/>
            <a:ext cx="532876" cy="556651"/>
          </a:xfrm>
          <a:prstGeom prst="rect">
            <a:avLst/>
          </a:prstGeom>
          <a:no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8256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323118-FA50-4CEB-55E8-E7BC3D851E94}"/>
              </a:ext>
            </a:extLst>
          </p:cNvPr>
          <p:cNvSpPr>
            <a:spLocks noGrp="1"/>
          </p:cNvSpPr>
          <p:nvPr>
            <p:ph sz="half" idx="1"/>
          </p:nvPr>
        </p:nvSpPr>
        <p:spPr>
          <a:xfrm>
            <a:off x="120921" y="1348977"/>
            <a:ext cx="4950920" cy="5090745"/>
          </a:xfrm>
          <a:noFill/>
        </p:spPr>
        <p:txBody>
          <a:bodyPr vert="horz" lIns="91440" tIns="45720" rIns="91440" bIns="45720" rtlCol="0" anchor="t">
            <a:normAutofit fontScale="77500" lnSpcReduction="20000"/>
          </a:bodyPr>
          <a:lstStyle/>
          <a:p>
            <a:pPr marL="0" indent="0">
              <a:lnSpc>
                <a:spcPct val="100000"/>
              </a:lnSpc>
              <a:spcBef>
                <a:spcPts val="0"/>
              </a:spcBef>
              <a:buNone/>
            </a:pPr>
            <a:endParaRPr lang="en-US" sz="1600">
              <a:latin typeface="Aptos"/>
              <a:ea typeface="Open Sans"/>
              <a:cs typeface="Open Sans"/>
            </a:endParaRPr>
          </a:p>
          <a:p>
            <a:pPr marL="342900" indent="-342900">
              <a:lnSpc>
                <a:spcPct val="100000"/>
              </a:lnSpc>
              <a:spcBef>
                <a:spcPts val="0"/>
              </a:spcBef>
              <a:buAutoNum type="arabicPeriod"/>
            </a:pPr>
            <a:r>
              <a:rPr lang="en-US" sz="1600">
                <a:latin typeface="Aptos"/>
                <a:ea typeface="Open Sans"/>
                <a:cs typeface="Open Sans"/>
              </a:rPr>
              <a:t>Three ways to search for Legal Status Order in the Order Search bar</a:t>
            </a:r>
            <a:endParaRPr lang="en-US" sz="1600"/>
          </a:p>
          <a:p>
            <a:pPr lvl="1">
              <a:lnSpc>
                <a:spcPct val="170000"/>
              </a:lnSpc>
              <a:spcBef>
                <a:spcPts val="0"/>
              </a:spcBef>
              <a:buFont typeface="Calibri" panose="020B0604020202020204" pitchFamily="34" charset="0"/>
              <a:buChar char="-"/>
            </a:pPr>
            <a:r>
              <a:rPr lang="en-US" sz="1600">
                <a:latin typeface="Aptos"/>
                <a:ea typeface="Open Sans"/>
                <a:cs typeface="Open Sans"/>
              </a:rPr>
              <a:t>Search by legal status code name ( eg.5150)</a:t>
            </a:r>
          </a:p>
          <a:p>
            <a:pPr lvl="1">
              <a:lnSpc>
                <a:spcPct val="170000"/>
              </a:lnSpc>
              <a:spcBef>
                <a:spcPts val="0"/>
              </a:spcBef>
              <a:buFont typeface="Calibri" panose="020B0604020202020204" pitchFamily="34" charset="0"/>
              <a:buChar char="-"/>
            </a:pPr>
            <a:r>
              <a:rPr lang="en-US" sz="1600">
                <a:latin typeface="Aptos"/>
                <a:ea typeface="Open Sans"/>
                <a:cs typeface="Open Sans"/>
              </a:rPr>
              <a:t>Search by the word:  "Legal"</a:t>
            </a:r>
          </a:p>
          <a:p>
            <a:pPr lvl="1">
              <a:lnSpc>
                <a:spcPct val="170000"/>
              </a:lnSpc>
              <a:spcBef>
                <a:spcPts val="0"/>
              </a:spcBef>
              <a:buFont typeface="Calibri" panose="020B0604020202020204" pitchFamily="34" charset="0"/>
              <a:buChar char="-"/>
            </a:pPr>
            <a:r>
              <a:rPr lang="en-US" sz="1600">
                <a:latin typeface="Aptos"/>
                <a:ea typeface="Open Sans"/>
                <a:cs typeface="Open Sans"/>
              </a:rPr>
              <a:t>Look by </a:t>
            </a:r>
            <a:r>
              <a:rPr lang="en-US" sz="1600" err="1">
                <a:latin typeface="Aptos"/>
                <a:ea typeface="Open Sans"/>
                <a:cs typeface="Open Sans"/>
              </a:rPr>
              <a:t>orderset</a:t>
            </a:r>
            <a:r>
              <a:rPr lang="en-US" sz="1600">
                <a:latin typeface="Aptos"/>
                <a:ea typeface="Open Sans"/>
                <a:cs typeface="Open Sans"/>
              </a:rPr>
              <a:t> tab, "Legal statuses" for all of the choices.</a:t>
            </a:r>
          </a:p>
          <a:p>
            <a:pPr marL="342900" indent="-342900">
              <a:lnSpc>
                <a:spcPct val="170000"/>
              </a:lnSpc>
              <a:spcBef>
                <a:spcPts val="0"/>
              </a:spcBef>
              <a:buAutoNum type="arabicPeriod"/>
            </a:pPr>
            <a:r>
              <a:rPr lang="en-US" sz="1600">
                <a:latin typeface="Aptos"/>
                <a:ea typeface="Open Sans"/>
                <a:cs typeface="Open Sans"/>
              </a:rPr>
              <a:t>Can add legal status order to your </a:t>
            </a:r>
            <a:r>
              <a:rPr lang="en-US" sz="1600" b="1">
                <a:solidFill>
                  <a:schemeClr val="accent5"/>
                </a:solidFill>
                <a:latin typeface="Aptos"/>
                <a:ea typeface="Open Sans"/>
                <a:cs typeface="Open Sans"/>
              </a:rPr>
              <a:t>Preferences</a:t>
            </a:r>
            <a:r>
              <a:rPr lang="en-US" sz="1600">
                <a:latin typeface="Aptos"/>
                <a:ea typeface="Open Sans"/>
                <a:cs typeface="Open Sans"/>
              </a:rPr>
              <a:t>, if desired.</a:t>
            </a:r>
          </a:p>
          <a:p>
            <a:pPr marL="342900" indent="-342900">
              <a:lnSpc>
                <a:spcPct val="170000"/>
              </a:lnSpc>
              <a:spcBef>
                <a:spcPts val="0"/>
              </a:spcBef>
              <a:buAutoNum type="arabicPeriod"/>
            </a:pPr>
            <a:r>
              <a:rPr lang="en-US" sz="1600">
                <a:latin typeface="Aptos"/>
                <a:ea typeface="Open Sans"/>
                <a:cs typeface="Open Sans"/>
              </a:rPr>
              <a:t>The order which is the </a:t>
            </a:r>
            <a:r>
              <a:rPr lang="en-US" sz="1600">
                <a:solidFill>
                  <a:srgbClr val="FF0000"/>
                </a:solidFill>
                <a:latin typeface="Aptos"/>
                <a:ea typeface="Open Sans"/>
                <a:cs typeface="Open Sans"/>
              </a:rPr>
              <a:t>legal status code name</a:t>
            </a:r>
            <a:r>
              <a:rPr lang="en-US" sz="1600" b="1">
                <a:latin typeface="Aptos"/>
                <a:ea typeface="Open Sans"/>
                <a:cs typeface="Open Sans"/>
              </a:rPr>
              <a:t>  </a:t>
            </a:r>
            <a:r>
              <a:rPr lang="en-US" sz="1600">
                <a:latin typeface="Aptos"/>
                <a:ea typeface="Open Sans"/>
                <a:cs typeface="Open Sans"/>
              </a:rPr>
              <a:t>will automatically show up in the </a:t>
            </a:r>
            <a:r>
              <a:rPr lang="en-US" sz="1600" err="1">
                <a:latin typeface="Aptos"/>
                <a:ea typeface="Open Sans"/>
                <a:cs typeface="Open Sans"/>
              </a:rPr>
              <a:t>WhiteBoard's</a:t>
            </a:r>
            <a:r>
              <a:rPr lang="en-US" sz="1600">
                <a:latin typeface="Aptos"/>
                <a:ea typeface="Open Sans"/>
                <a:cs typeface="Open Sans"/>
              </a:rPr>
              <a:t> Observation column.</a:t>
            </a:r>
          </a:p>
          <a:p>
            <a:pPr marL="342900" indent="-342900">
              <a:lnSpc>
                <a:spcPct val="170000"/>
              </a:lnSpc>
              <a:spcBef>
                <a:spcPts val="0"/>
              </a:spcBef>
              <a:buAutoNum type="arabicPeriod"/>
            </a:pPr>
            <a:r>
              <a:rPr lang="en-US" sz="1600">
                <a:latin typeface="Aptos"/>
                <a:ea typeface="Open Sans"/>
                <a:cs typeface="Open Sans"/>
              </a:rPr>
              <a:t>You should pick the </a:t>
            </a:r>
            <a:r>
              <a:rPr lang="en-US" sz="1600">
                <a:solidFill>
                  <a:schemeClr val="accent1">
                    <a:lumMod val="60000"/>
                    <a:lumOff val="40000"/>
                  </a:schemeClr>
                </a:solidFill>
                <a:latin typeface="Aptos"/>
                <a:ea typeface="Open Sans"/>
                <a:cs typeface="Open Sans"/>
              </a:rPr>
              <a:t> </a:t>
            </a:r>
            <a:r>
              <a:rPr lang="en-US" sz="1600" b="1">
                <a:solidFill>
                  <a:schemeClr val="accent1">
                    <a:lumMod val="60000"/>
                    <a:lumOff val="40000"/>
                  </a:schemeClr>
                </a:solidFill>
                <a:latin typeface="Aptos"/>
                <a:ea typeface="Open Sans"/>
                <a:cs typeface="Open Sans"/>
              </a:rPr>
              <a:t>legal reason under "Legal"</a:t>
            </a:r>
            <a:r>
              <a:rPr lang="en-US" sz="1600" b="1">
                <a:latin typeface="Aptos"/>
                <a:ea typeface="Open Sans"/>
                <a:cs typeface="Open Sans"/>
              </a:rPr>
              <a:t>. </a:t>
            </a:r>
            <a:r>
              <a:rPr lang="en-US" sz="1600">
                <a:latin typeface="Aptos"/>
                <a:ea typeface="Open Sans"/>
                <a:cs typeface="Open Sans"/>
              </a:rPr>
              <a:t>This will then show under the Whiteboard's Legal column.</a:t>
            </a:r>
          </a:p>
          <a:p>
            <a:pPr marL="342900" indent="-342900">
              <a:lnSpc>
                <a:spcPct val="170000"/>
              </a:lnSpc>
              <a:spcBef>
                <a:spcPts val="0"/>
              </a:spcBef>
              <a:buAutoNum type="arabicPeriod"/>
            </a:pPr>
            <a:r>
              <a:rPr lang="en-US" sz="1600">
                <a:latin typeface="Aptos"/>
                <a:ea typeface="Open Sans"/>
                <a:cs typeface="Open Sans"/>
              </a:rPr>
              <a:t>Ensure that you have selected the start time to reflect the start of the hold or can be the start of the order.</a:t>
            </a:r>
          </a:p>
          <a:p>
            <a:pPr marL="342900" indent="-342900">
              <a:lnSpc>
                <a:spcPct val="170000"/>
              </a:lnSpc>
              <a:spcBef>
                <a:spcPts val="0"/>
              </a:spcBef>
              <a:buAutoNum type="arabicPeriod"/>
            </a:pPr>
            <a:r>
              <a:rPr lang="en-US" sz="1600">
                <a:latin typeface="Aptos"/>
                <a:ea typeface="Open Sans"/>
                <a:cs typeface="Open Sans"/>
              </a:rPr>
              <a:t>Ensure that you have selected the </a:t>
            </a:r>
            <a:r>
              <a:rPr lang="en-US" sz="1600" b="1">
                <a:solidFill>
                  <a:schemeClr val="accent6"/>
                </a:solidFill>
                <a:latin typeface="Aptos"/>
                <a:ea typeface="Open Sans"/>
                <a:cs typeface="Open Sans"/>
              </a:rPr>
              <a:t>End date/time to reflect the maximum length of the hold.</a:t>
            </a:r>
          </a:p>
          <a:p>
            <a:pPr marL="342900" indent="-342900">
              <a:lnSpc>
                <a:spcPct val="170000"/>
              </a:lnSpc>
              <a:spcBef>
                <a:spcPts val="0"/>
              </a:spcBef>
              <a:spcAft>
                <a:spcPts val="0"/>
              </a:spcAft>
              <a:buAutoNum type="arabicPeriod"/>
            </a:pPr>
            <a:r>
              <a:rPr lang="en-US" sz="1600">
                <a:latin typeface="Aptos"/>
                <a:ea typeface="Open Sans"/>
                <a:cs typeface="Open Sans"/>
              </a:rPr>
              <a:t>Fill out any applicable questions.</a:t>
            </a:r>
          </a:p>
          <a:p>
            <a:pPr marL="342900" indent="-342900">
              <a:lnSpc>
                <a:spcPct val="170000"/>
              </a:lnSpc>
              <a:spcBef>
                <a:spcPts val="0"/>
              </a:spcBef>
              <a:spcAft>
                <a:spcPts val="0"/>
              </a:spcAft>
              <a:buAutoNum type="arabicPeriod"/>
            </a:pPr>
            <a:r>
              <a:rPr lang="en-US" sz="1600">
                <a:latin typeface="Aptos"/>
                <a:ea typeface="Open Sans"/>
                <a:cs typeface="Open Sans"/>
              </a:rPr>
              <a:t>Click "Insert"</a:t>
            </a:r>
          </a:p>
          <a:p>
            <a:pPr marL="342900" indent="-342900">
              <a:lnSpc>
                <a:spcPct val="170000"/>
              </a:lnSpc>
              <a:spcBef>
                <a:spcPts val="0"/>
              </a:spcBef>
              <a:buAutoNum type="arabicPeriod"/>
            </a:pPr>
            <a:r>
              <a:rPr lang="en-US" sz="1600">
                <a:latin typeface="Aptos"/>
                <a:ea typeface="Open Sans"/>
                <a:cs typeface="Open Sans"/>
              </a:rPr>
              <a:t>Click "Sign" to finalize the order.</a:t>
            </a:r>
          </a:p>
          <a:p>
            <a:pPr marL="0" indent="0">
              <a:lnSpc>
                <a:spcPct val="170000"/>
              </a:lnSpc>
              <a:spcBef>
                <a:spcPts val="0"/>
              </a:spcBef>
              <a:buNone/>
            </a:pPr>
            <a:endParaRPr lang="en-US" sz="1600">
              <a:latin typeface="Aptos"/>
              <a:ea typeface="Open Sans"/>
              <a:cs typeface="Open Sans"/>
            </a:endParaRPr>
          </a:p>
        </p:txBody>
      </p:sp>
      <p:sp>
        <p:nvSpPr>
          <p:cNvPr id="4" name="Slide Number Placeholder 3">
            <a:extLst>
              <a:ext uri="{FF2B5EF4-FFF2-40B4-BE49-F238E27FC236}">
                <a16:creationId xmlns:a16="http://schemas.microsoft.com/office/drawing/2014/main" id="{4556C83C-F66D-A178-16DE-F9A37BF85374}"/>
              </a:ext>
            </a:extLst>
          </p:cNvPr>
          <p:cNvSpPr>
            <a:spLocks noGrp="1"/>
          </p:cNvSpPr>
          <p:nvPr>
            <p:ph type="sldNum" sz="quarter" idx="12"/>
          </p:nvPr>
        </p:nvSpPr>
        <p:spPr/>
        <p:txBody>
          <a:bodyPr/>
          <a:lstStyle/>
          <a:p>
            <a:fld id="{E69ADA5A-ACD3-6B42-AF84-3EB805ACEC88}" type="slidenum">
              <a:rPr lang="en-US" smtClean="0"/>
              <a:pPr/>
              <a:t>9</a:t>
            </a:fld>
            <a:endParaRPr lang="en-US"/>
          </a:p>
        </p:txBody>
      </p:sp>
      <p:sp>
        <p:nvSpPr>
          <p:cNvPr id="5" name="Title 4">
            <a:extLst>
              <a:ext uri="{FF2B5EF4-FFF2-40B4-BE49-F238E27FC236}">
                <a16:creationId xmlns:a16="http://schemas.microsoft.com/office/drawing/2014/main" id="{358E0F28-4D5C-4D8A-0063-39055269AE74}"/>
              </a:ext>
            </a:extLst>
          </p:cNvPr>
          <p:cNvSpPr>
            <a:spLocks noGrp="1"/>
          </p:cNvSpPr>
          <p:nvPr>
            <p:ph type="title"/>
          </p:nvPr>
        </p:nvSpPr>
        <p:spPr>
          <a:xfrm>
            <a:off x="400710" y="495390"/>
            <a:ext cx="11202174" cy="683827"/>
          </a:xfrm>
        </p:spPr>
        <p:txBody>
          <a:bodyPr lIns="91440" tIns="45720" rIns="91440" bIns="45720" anchor="ctr">
            <a:normAutofit fontScale="90000"/>
          </a:bodyPr>
          <a:lstStyle/>
          <a:p>
            <a:r>
              <a:rPr lang="en-US">
                <a:solidFill>
                  <a:srgbClr val="318385"/>
                </a:solidFill>
                <a:latin typeface="Milligram Medium"/>
              </a:rPr>
              <a:t>Create a New Legal Status Hold Order</a:t>
            </a:r>
          </a:p>
        </p:txBody>
      </p:sp>
      <p:pic>
        <p:nvPicPr>
          <p:cNvPr id="3" name="Picture 2" descr="A screenshot of a computer&#10;&#10;Description automatically generated">
            <a:extLst>
              <a:ext uri="{FF2B5EF4-FFF2-40B4-BE49-F238E27FC236}">
                <a16:creationId xmlns:a16="http://schemas.microsoft.com/office/drawing/2014/main" id="{4327D44E-15E9-9875-993B-3021F274C8FC}"/>
              </a:ext>
            </a:extLst>
          </p:cNvPr>
          <p:cNvPicPr>
            <a:picLocks noChangeAspect="1"/>
          </p:cNvPicPr>
          <p:nvPr/>
        </p:nvPicPr>
        <p:blipFill>
          <a:blip r:embed="rId2"/>
          <a:srcRect r="29576" b="41324"/>
          <a:stretch/>
        </p:blipFill>
        <p:spPr>
          <a:xfrm>
            <a:off x="5171634" y="1596553"/>
            <a:ext cx="8855210" cy="3918432"/>
          </a:xfrm>
          <a:prstGeom prst="rect">
            <a:avLst/>
          </a:prstGeom>
        </p:spPr>
      </p:pic>
      <p:sp>
        <p:nvSpPr>
          <p:cNvPr id="6" name="Rectangle 5">
            <a:extLst>
              <a:ext uri="{FF2B5EF4-FFF2-40B4-BE49-F238E27FC236}">
                <a16:creationId xmlns:a16="http://schemas.microsoft.com/office/drawing/2014/main" id="{FC0DE889-0D56-FB31-F527-597256487735}"/>
              </a:ext>
            </a:extLst>
          </p:cNvPr>
          <p:cNvSpPr/>
          <p:nvPr/>
        </p:nvSpPr>
        <p:spPr>
          <a:xfrm>
            <a:off x="5326847" y="4310367"/>
            <a:ext cx="1178718" cy="392340"/>
          </a:xfrm>
          <a:prstGeom prst="rect">
            <a:avLst/>
          </a:prstGeom>
          <a:noFill/>
          <a:ln w="28575">
            <a:solidFill>
              <a:srgbClr val="FF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487AA37-C7EB-81DB-BAAC-D5DC534E6EAF}"/>
              </a:ext>
            </a:extLst>
          </p:cNvPr>
          <p:cNvSpPr/>
          <p:nvPr/>
        </p:nvSpPr>
        <p:spPr>
          <a:xfrm>
            <a:off x="10632091" y="4696729"/>
            <a:ext cx="1553670" cy="392340"/>
          </a:xfrm>
          <a:prstGeom prst="rect">
            <a:avLst/>
          </a:prstGeom>
          <a:noFill/>
          <a:ln w="28575">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F36D386-2AB9-C01A-9BA1-FF868AFAC3CF}"/>
              </a:ext>
            </a:extLst>
          </p:cNvPr>
          <p:cNvSpPr/>
          <p:nvPr/>
        </p:nvSpPr>
        <p:spPr>
          <a:xfrm>
            <a:off x="8983259" y="5023984"/>
            <a:ext cx="1553670" cy="283483"/>
          </a:xfrm>
          <a:prstGeom prst="rect">
            <a:avLst/>
          </a:prstGeom>
          <a:noFill/>
          <a:ln w="28575">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EDBD44E-37C7-D784-2F20-B587DA553611}"/>
              </a:ext>
            </a:extLst>
          </p:cNvPr>
          <p:cNvSpPr/>
          <p:nvPr/>
        </p:nvSpPr>
        <p:spPr>
          <a:xfrm>
            <a:off x="9050582" y="4310366"/>
            <a:ext cx="891171" cy="392340"/>
          </a:xfrm>
          <a:prstGeom prst="rect">
            <a:avLst/>
          </a:prstGeom>
          <a:noFill/>
          <a:ln w="28575">
            <a:solidFill>
              <a:schemeClr val="accent5"/>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52313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D6AB9EF0BDE82E489976F9728DE3F43C" ma:contentTypeVersion="13" ma:contentTypeDescription="Create a new document." ma:contentTypeScope="" ma:versionID="7306c5f7e45a27fbcc200967e8db464f">
  <xsd:schema xmlns:xsd="http://www.w3.org/2001/XMLSchema" xmlns:xs="http://www.w3.org/2001/XMLSchema" xmlns:p="http://schemas.microsoft.com/office/2006/metadata/properties" xmlns:ns2="30d6130d-9548-441d-9b5e-4430ffffc552" xmlns:ns3="141d481c-7d30-453c-bad0-9d04b65462a3" targetNamespace="http://schemas.microsoft.com/office/2006/metadata/properties" ma:root="true" ma:fieldsID="ecd50e7164af0757c4d5aeec589d2dae" ns2:_="" ns3:_="">
    <xsd:import namespace="30d6130d-9548-441d-9b5e-4430ffffc552"/>
    <xsd:import namespace="141d481c-7d30-453c-bad0-9d04b65462a3"/>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DateTaken" minOccurs="0"/>
                <xsd:element ref="ns3:MediaServiceObjectDetectorVersions"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d6130d-9548-441d-9b5e-4430ffffc55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1" nillable="true" ma:displayName="Taxonomy Catch All Column" ma:hidden="true" ma:list="{912ae81c-f77a-48ee-9ab0-9696429ae99a}" ma:internalName="TaxCatchAll" ma:showField="CatchAllData" ma:web="30d6130d-9548-441d-9b5e-4430ffffc5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41d481c-7d30-453c-bad0-9d04b65462a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a1b1a5a-f0f9-49c0-b9db-6a9c78dda76a"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141d481c-7d30-453c-bad0-9d04b65462a3">
      <Terms xmlns="http://schemas.microsoft.com/office/infopath/2007/PartnerControls"/>
    </lcf76f155ced4ddcb4097134ff3c332f>
    <TaxCatchAll xmlns="30d6130d-9548-441d-9b5e-4430ffffc552" xsi:nil="true"/>
    <_dlc_DocId xmlns="30d6130d-9548-441d-9b5e-4430ffffc552">CMHIT-1165428262-368156</_dlc_DocId>
    <_dlc_DocIdUrl xmlns="30d6130d-9548-441d-9b5e-4430ffffc552">
      <Url>https://calmhsa.sharepoint.com/sites/HealthInformatics/_layouts/15/DocIdRedir.aspx?ID=CMHIT-1165428262-368156</Url>
      <Description>CMHIT-1165428262-368156</Description>
    </_dlc_DocIdUrl>
  </documentManagement>
</p:properties>
</file>

<file path=customXml/itemProps1.xml><?xml version="1.0" encoding="utf-8"?>
<ds:datastoreItem xmlns:ds="http://schemas.openxmlformats.org/officeDocument/2006/customXml" ds:itemID="{56CCC9F0-015C-4ADC-83CB-80FDE6D06C30}">
  <ds:schemaRefs>
    <ds:schemaRef ds:uri="http://schemas.microsoft.com/sharepoint/v3/contenttype/forms"/>
  </ds:schemaRefs>
</ds:datastoreItem>
</file>

<file path=customXml/itemProps2.xml><?xml version="1.0" encoding="utf-8"?>
<ds:datastoreItem xmlns:ds="http://schemas.openxmlformats.org/officeDocument/2006/customXml" ds:itemID="{B96050EF-3BF4-4B6B-A296-EE5E0AB5F66B}">
  <ds:schemaRefs>
    <ds:schemaRef ds:uri="http://schemas.microsoft.com/sharepoint/events"/>
  </ds:schemaRefs>
</ds:datastoreItem>
</file>

<file path=customXml/itemProps3.xml><?xml version="1.0" encoding="utf-8"?>
<ds:datastoreItem xmlns:ds="http://schemas.openxmlformats.org/officeDocument/2006/customXml" ds:itemID="{AFB74B06-FFB2-4A28-9F7F-75BF305323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d6130d-9548-441d-9b5e-4430ffffc552"/>
    <ds:schemaRef ds:uri="141d481c-7d30-453c-bad0-9d04b65462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24D1C45-5F8E-4EBA-8D9F-0FC565A722A4}">
  <ds:schemaRefs>
    <ds:schemaRef ds:uri="08b51a6c-15c5-468c-9d03-3812a6e79002"/>
    <ds:schemaRef ds:uri="141d481c-7d30-453c-bad0-9d04b65462a3"/>
    <ds:schemaRef ds:uri="30d6130d-9548-441d-9b5e-4430ffffc552"/>
    <ds:schemaRef ds:uri="bdde9dca-b655-4c82-9756-0719d4cc3ad5"/>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1958</Words>
  <Application>Microsoft Macintosh PowerPoint</Application>
  <PresentationFormat>Widescreen</PresentationFormat>
  <Paragraphs>244</Paragraphs>
  <Slides>24</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24</vt:i4>
      </vt:variant>
    </vt:vector>
  </HeadingPairs>
  <TitlesOfParts>
    <vt:vector size="38" baseType="lpstr">
      <vt:lpstr>Aptos</vt:lpstr>
      <vt:lpstr>Aptos Display</vt:lpstr>
      <vt:lpstr>Arial</vt:lpstr>
      <vt:lpstr>Arial,Sans-Serif</vt:lpstr>
      <vt:lpstr>Bebas Neue</vt:lpstr>
      <vt:lpstr>Calibri</vt:lpstr>
      <vt:lpstr>Courier New</vt:lpstr>
      <vt:lpstr>Courier New,monospace</vt:lpstr>
      <vt:lpstr>Milligram</vt:lpstr>
      <vt:lpstr>Milligram Medium</vt:lpstr>
      <vt:lpstr>Open Sans</vt:lpstr>
      <vt:lpstr>Poppins</vt:lpstr>
      <vt:lpstr>Wingdings</vt:lpstr>
      <vt:lpstr>office theme</vt:lpstr>
      <vt:lpstr>PowerPoint Presentation</vt:lpstr>
      <vt:lpstr>PowerPoint Presentation</vt:lpstr>
      <vt:lpstr>PowerPoint Presentation</vt:lpstr>
      <vt:lpstr>PowerPoint Presentation</vt:lpstr>
      <vt:lpstr>PowerPoint Presentation</vt:lpstr>
      <vt:lpstr>Demographics required for legal status </vt:lpstr>
      <vt:lpstr>Available Legal Hold Code Names </vt:lpstr>
      <vt:lpstr>Create a New Legal Status Hold Order</vt:lpstr>
      <vt:lpstr>Create a New Legal Status Hold Order</vt:lpstr>
      <vt:lpstr>If you have no prescribing provider and you are ordering a legal status</vt:lpstr>
      <vt:lpstr>Viewing legal status order on the whiteboard</vt:lpstr>
      <vt:lpstr>Changing an existing order to a different legal status</vt:lpstr>
      <vt:lpstr>Changing an existing order to a different legal status </vt:lpstr>
      <vt:lpstr> Add supplemental information to the questions</vt:lpstr>
      <vt:lpstr>Questions to capture more information about hold</vt:lpstr>
      <vt:lpstr>"Complete" Legal Status Order</vt:lpstr>
      <vt:lpstr>"Discontinue" Legal Status Order</vt:lpstr>
      <vt:lpstr>How to error a legal status order </vt:lpstr>
      <vt:lpstr>View legal statuses through Orders List Page</vt:lpstr>
      <vt:lpstr>Legal Status Report for Clinical Use</vt:lpstr>
      <vt:lpstr>Legal Status for  State Report</vt:lpstr>
      <vt:lpstr>Future Builds</vt:lpstr>
      <vt:lpstr>Legal status resource materialS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Monique Vera</cp:lastModifiedBy>
  <cp:revision>3</cp:revision>
  <dcterms:created xsi:type="dcterms:W3CDTF">2024-06-03T18:53:28Z</dcterms:created>
  <dcterms:modified xsi:type="dcterms:W3CDTF">2025-04-07T16:04:12Z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0x010100D6AB9EF0BDE82E489976F9728DE3F43C</vt:lpwstr>
  </property>
  <property fmtid="{D5CDD505-2E9C-101B-9397-08002B2CF9AE}" pid="3" name="MediaServiceImageTags">
    <vt:lpwstr/>
  </property>
  <property fmtid="{D5CDD505-2E9C-101B-9397-08002B2CF9AE}" pid="4" name="_ExtendedDescription">
    <vt:lpwstr/>
  </property>
  <property fmtid="{D5CDD505-2E9C-101B-9397-08002B2CF9AE}" pid="5" name="_dlc_DocIdItemGuid">
    <vt:lpwstr>7d178ece-0076-4771-b21e-16674c768796</vt:lpwstr>
  </property>
</Properties>
</file>