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83" r:id="rId5"/>
    <p:sldId id="288" r:id="rId6"/>
    <p:sldId id="308" r:id="rId7"/>
    <p:sldId id="300" r:id="rId8"/>
    <p:sldId id="301" r:id="rId9"/>
    <p:sldId id="303" r:id="rId10"/>
    <p:sldId id="305" r:id="rId11"/>
    <p:sldId id="304" r:id="rId12"/>
    <p:sldId id="306" r:id="rId13"/>
    <p:sldId id="307" r:id="rId14"/>
    <p:sldId id="29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670"/>
    <a:srgbClr val="A6B8C7"/>
    <a:srgbClr val="E9EAEB"/>
    <a:srgbClr val="CBDDAB"/>
    <a:srgbClr val="8EB84A"/>
    <a:srgbClr val="0F6775"/>
    <a:srgbClr val="6D6E71"/>
    <a:srgbClr val="0A7178"/>
    <a:srgbClr val="FFA400"/>
    <a:srgbClr val="072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719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EE144E-33BA-1447-82F6-CB77425C03E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C0F2FE-3626-AF46-8683-0D64B693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30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58" y="1512261"/>
            <a:ext cx="5540920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5B66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23C9-18E9-8EF4-CDF3-9761CA8B8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224" y="1512261"/>
            <a:ext cx="5538808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5B66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3858" y="2405402"/>
            <a:ext cx="5540920" cy="3511584"/>
          </a:xfrm>
        </p:spPr>
        <p:txBody>
          <a:bodyPr>
            <a:normAutofit/>
          </a:bodyPr>
          <a:lstStyle>
            <a:lvl1pPr>
              <a:defRPr sz="1400">
                <a:solidFill>
                  <a:srgbClr val="6D6E71"/>
                </a:solidFill>
              </a:defRPr>
            </a:lvl1pPr>
            <a:lvl2pPr>
              <a:defRPr sz="1200">
                <a:solidFill>
                  <a:srgbClr val="6D6E71"/>
                </a:solidFill>
              </a:defRPr>
            </a:lvl2pPr>
            <a:lvl3pPr>
              <a:defRPr sz="1100">
                <a:solidFill>
                  <a:srgbClr val="6D6E71"/>
                </a:solidFill>
              </a:defRPr>
            </a:lvl3pPr>
            <a:lvl4pPr>
              <a:defRPr sz="1050">
                <a:solidFill>
                  <a:srgbClr val="6D6E71"/>
                </a:solidFill>
              </a:defRPr>
            </a:lvl4pPr>
            <a:lvl5pPr>
              <a:defRPr sz="1050"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3498D6-A6D9-9D45-014C-393C8FAC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2405402"/>
            <a:ext cx="5540920" cy="3511584"/>
          </a:xfrm>
        </p:spPr>
        <p:txBody>
          <a:bodyPr>
            <a:normAutofit/>
          </a:bodyPr>
          <a:lstStyle>
            <a:lvl1pPr>
              <a:defRPr sz="1400">
                <a:solidFill>
                  <a:srgbClr val="6D6E71"/>
                </a:solidFill>
              </a:defRPr>
            </a:lvl1pPr>
            <a:lvl2pPr>
              <a:defRPr sz="1200">
                <a:solidFill>
                  <a:srgbClr val="6D6E71"/>
                </a:solidFill>
              </a:defRPr>
            </a:lvl2pPr>
            <a:lvl3pPr>
              <a:defRPr sz="1100">
                <a:solidFill>
                  <a:srgbClr val="6D6E71"/>
                </a:solidFill>
              </a:defRPr>
            </a:lvl3pPr>
            <a:lvl4pPr>
              <a:defRPr sz="1050">
                <a:solidFill>
                  <a:srgbClr val="6D6E71"/>
                </a:solidFill>
              </a:defRPr>
            </a:lvl4pPr>
            <a:lvl5pPr>
              <a:defRPr sz="1050"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DDA08-829F-18C7-D868-A1F2C10D3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59" y="578223"/>
            <a:ext cx="11202174" cy="683827"/>
          </a:xfrm>
        </p:spPr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2AC84-11F3-1928-B9DF-AE02A2D0C403}"/>
              </a:ext>
            </a:extLst>
          </p:cNvPr>
          <p:cNvSpPr/>
          <p:nvPr userDrawn="1"/>
        </p:nvSpPr>
        <p:spPr>
          <a:xfrm>
            <a:off x="493859" y="1311463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3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EF6D6C0-CBAD-E1B2-1EC1-FDC098B99F53}"/>
              </a:ext>
            </a:extLst>
          </p:cNvPr>
          <p:cNvSpPr/>
          <p:nvPr userDrawn="1"/>
        </p:nvSpPr>
        <p:spPr>
          <a:xfrm>
            <a:off x="495967" y="1388761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D5E31-404D-7BA1-BB15-DAA4BCB663BE}"/>
              </a:ext>
            </a:extLst>
          </p:cNvPr>
          <p:cNvSpPr/>
          <p:nvPr userDrawn="1"/>
        </p:nvSpPr>
        <p:spPr>
          <a:xfrm>
            <a:off x="493858" y="3893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4091" y="1521085"/>
            <a:ext cx="8754050" cy="1889413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rgbClr val="5B6670"/>
                </a:solidFill>
              </a:defRPr>
            </a:lvl1pPr>
            <a:lvl2pPr>
              <a:defRPr sz="1400">
                <a:solidFill>
                  <a:srgbClr val="5B6670"/>
                </a:solidFill>
              </a:defRPr>
            </a:lvl2pPr>
            <a:lvl3pPr>
              <a:defRPr sz="1200">
                <a:solidFill>
                  <a:srgbClr val="5B6670"/>
                </a:solidFill>
              </a:defRPr>
            </a:lvl3pPr>
            <a:lvl4pPr>
              <a:defRPr sz="1100">
                <a:solidFill>
                  <a:srgbClr val="5B6670"/>
                </a:solidFill>
              </a:defRPr>
            </a:lvl4pPr>
            <a:lvl5pPr>
              <a:defRPr sz="1100">
                <a:solidFill>
                  <a:srgbClr val="5B66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46F0E2-4ED9-245F-6E6F-4FBD690D0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5" y="1521085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58619F-9312-0E28-80A1-182548D2BD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944091" y="3807085"/>
            <a:ext cx="8754050" cy="1889413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rgbClr val="6D6E71"/>
                </a:solidFill>
              </a:defRPr>
            </a:lvl1pPr>
            <a:lvl2pPr>
              <a:defRPr sz="1400">
                <a:solidFill>
                  <a:srgbClr val="6D6E71"/>
                </a:solidFill>
              </a:defRPr>
            </a:lvl2pPr>
            <a:lvl3pPr>
              <a:defRPr sz="1200">
                <a:solidFill>
                  <a:srgbClr val="6D6E71"/>
                </a:solidFill>
              </a:defRPr>
            </a:lvl3pPr>
            <a:lvl4pPr>
              <a:defRPr sz="1100">
                <a:solidFill>
                  <a:srgbClr val="6D6E71"/>
                </a:solidFill>
              </a:defRPr>
            </a:lvl4pPr>
            <a:lvl5pPr>
              <a:defRPr sz="1100"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AD26340-114E-568D-82EA-A771C7461E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5" y="3807085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9C6077-DD96-320A-139C-C7C45F95B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8" y="467423"/>
            <a:ext cx="11202174" cy="683827"/>
          </a:xfrm>
        </p:spPr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CABA57-7849-D7DB-D520-C28078FEA05C}"/>
              </a:ext>
            </a:extLst>
          </p:cNvPr>
          <p:cNvSpPr/>
          <p:nvPr userDrawn="1"/>
        </p:nvSpPr>
        <p:spPr>
          <a:xfrm>
            <a:off x="495968" y="1200663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- 01"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BC819-BB10-BF32-D955-17806E06AE69}"/>
              </a:ext>
            </a:extLst>
          </p:cNvPr>
          <p:cNvSpPr txBox="1"/>
          <p:nvPr userDrawn="1"/>
        </p:nvSpPr>
        <p:spPr>
          <a:xfrm>
            <a:off x="270111" y="3538268"/>
            <a:ext cx="4999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i="0" dirty="0">
                <a:solidFill>
                  <a:schemeClr val="accent1"/>
                </a:solidFill>
                <a:latin typeface="Milligram" pitchFamily="2" charset="77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355B5F-57B5-4ADC-D1F5-AD8D2893E67A}"/>
              </a:ext>
            </a:extLst>
          </p:cNvPr>
          <p:cNvSpPr/>
          <p:nvPr userDrawn="1"/>
        </p:nvSpPr>
        <p:spPr>
          <a:xfrm>
            <a:off x="359563" y="4492376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- 01"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BC819-BB10-BF32-D955-17806E06AE69}"/>
              </a:ext>
            </a:extLst>
          </p:cNvPr>
          <p:cNvSpPr txBox="1"/>
          <p:nvPr userDrawn="1"/>
        </p:nvSpPr>
        <p:spPr>
          <a:xfrm>
            <a:off x="270111" y="3538268"/>
            <a:ext cx="4999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i="0" dirty="0">
                <a:solidFill>
                  <a:schemeClr val="accent1"/>
                </a:solidFill>
                <a:latin typeface="Milligram" pitchFamily="2" charset="77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355B5F-57B5-4ADC-D1F5-AD8D2893E67A}"/>
              </a:ext>
            </a:extLst>
          </p:cNvPr>
          <p:cNvSpPr/>
          <p:nvPr userDrawn="1"/>
        </p:nvSpPr>
        <p:spPr>
          <a:xfrm>
            <a:off x="359563" y="4492376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64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- 01"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6D1109F-EE42-7FE6-AD63-A5F5B7459FF2}"/>
              </a:ext>
            </a:extLst>
          </p:cNvPr>
          <p:cNvSpPr txBox="1"/>
          <p:nvPr userDrawn="1"/>
        </p:nvSpPr>
        <p:spPr>
          <a:xfrm>
            <a:off x="539052" y="2683614"/>
            <a:ext cx="4999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i="0" dirty="0">
                <a:solidFill>
                  <a:schemeClr val="accent1"/>
                </a:solidFill>
                <a:latin typeface="Milligram" pitchFamily="2" charset="77"/>
              </a:rPr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3E18C-9180-C6BF-1F12-9B512C4C0DC1}"/>
              </a:ext>
            </a:extLst>
          </p:cNvPr>
          <p:cNvSpPr/>
          <p:nvPr userDrawn="1"/>
        </p:nvSpPr>
        <p:spPr>
          <a:xfrm>
            <a:off x="628504" y="3637722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0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- 01"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E6C67-48EC-FFCA-FD92-A9DB766AF932}"/>
              </a:ext>
            </a:extLst>
          </p:cNvPr>
          <p:cNvSpPr txBox="1"/>
          <p:nvPr userDrawn="1"/>
        </p:nvSpPr>
        <p:spPr>
          <a:xfrm>
            <a:off x="539052" y="2683614"/>
            <a:ext cx="4999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i="0" dirty="0">
                <a:solidFill>
                  <a:schemeClr val="accent1"/>
                </a:solidFill>
                <a:latin typeface="Milligram" pitchFamily="2" charset="77"/>
              </a:rPr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F86C3A-D742-7829-0723-F52C8B118D9D}"/>
              </a:ext>
            </a:extLst>
          </p:cNvPr>
          <p:cNvSpPr/>
          <p:nvPr userDrawn="1"/>
        </p:nvSpPr>
        <p:spPr>
          <a:xfrm>
            <a:off x="628504" y="3637722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5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25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06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38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- 01"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15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age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7" y="839690"/>
            <a:ext cx="9592913" cy="3975735"/>
          </a:xfrm>
        </p:spPr>
        <p:txBody>
          <a:bodyPr tIns="91440" anchor="ctr">
            <a:normAutofit/>
          </a:bodyPr>
          <a:lstStyle>
            <a:lvl1pPr>
              <a:lnSpc>
                <a:spcPts val="5500"/>
              </a:lnSpc>
              <a:defRPr sz="6000">
                <a:solidFill>
                  <a:srgbClr val="5B6670"/>
                </a:solidFill>
              </a:defRPr>
            </a:lvl1pPr>
          </a:lstStyle>
          <a:p>
            <a:r>
              <a:rPr lang="en-US" dirty="0"/>
              <a:t>Add quote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504" y="5602977"/>
            <a:ext cx="7524831" cy="60833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>
                <a:solidFill>
                  <a:srgbClr val="6D6E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 / ATTRIBUTION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695BD7-3C60-F0DE-F154-2FF17B2FDD07}"/>
              </a:ext>
            </a:extLst>
          </p:cNvPr>
          <p:cNvSpPr/>
          <p:nvPr userDrawn="1"/>
        </p:nvSpPr>
        <p:spPr>
          <a:xfrm>
            <a:off x="628504" y="5291710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6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58EAB66-E412-6145-EB3B-8E4F61EA9D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3859" y="1408611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A2E40-77E0-9996-7265-A010FD92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59" y="430306"/>
            <a:ext cx="11202174" cy="683827"/>
          </a:xfrm>
        </p:spPr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35977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6F79-99E0-6DF2-7329-C4B2366E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58" y="1820862"/>
            <a:ext cx="11202174" cy="4351338"/>
          </a:xfrm>
        </p:spPr>
        <p:txBody>
          <a:bodyPr numCol="2" spcCol="457200">
            <a:normAutofit/>
          </a:bodyPr>
          <a:lstStyle>
            <a:lvl1pPr>
              <a:defRPr sz="1400">
                <a:solidFill>
                  <a:srgbClr val="6D6E71"/>
                </a:solidFill>
              </a:defRPr>
            </a:lvl1pPr>
            <a:lvl2pPr>
              <a:defRPr sz="1200">
                <a:solidFill>
                  <a:srgbClr val="6D6E71"/>
                </a:solidFill>
              </a:defRPr>
            </a:lvl2pPr>
            <a:lvl3pPr>
              <a:defRPr sz="1100">
                <a:solidFill>
                  <a:srgbClr val="6D6E71"/>
                </a:solidFill>
              </a:defRPr>
            </a:lvl3pPr>
            <a:lvl4pPr>
              <a:defRPr sz="1050">
                <a:solidFill>
                  <a:srgbClr val="6D6E71"/>
                </a:solidFill>
              </a:defRPr>
            </a:lvl4pPr>
            <a:lvl5pPr>
              <a:defRPr sz="1050"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121B0-4C06-2544-4534-1AB21F2C9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59" y="685800"/>
            <a:ext cx="11202174" cy="683827"/>
          </a:xfrm>
        </p:spPr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63747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FF68-7E18-39F1-E8F5-8C1C95C13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58" y="1583578"/>
            <a:ext cx="5540920" cy="4351338"/>
          </a:xfrm>
        </p:spPr>
        <p:txBody>
          <a:bodyPr>
            <a:normAutofit/>
          </a:bodyPr>
          <a:lstStyle>
            <a:lvl1pPr>
              <a:defRPr sz="1400">
                <a:solidFill>
                  <a:srgbClr val="6D6E71"/>
                </a:solidFill>
              </a:defRPr>
            </a:lvl1pPr>
            <a:lvl2pPr>
              <a:defRPr sz="1200">
                <a:solidFill>
                  <a:srgbClr val="6D6E71"/>
                </a:solidFill>
              </a:defRPr>
            </a:lvl2pPr>
            <a:lvl3pPr>
              <a:defRPr sz="1100">
                <a:solidFill>
                  <a:srgbClr val="6D6E71"/>
                </a:solidFill>
              </a:defRPr>
            </a:lvl3pPr>
            <a:lvl4pPr>
              <a:defRPr sz="1050">
                <a:solidFill>
                  <a:srgbClr val="6D6E71"/>
                </a:solidFill>
              </a:defRPr>
            </a:lvl4pPr>
            <a:lvl5pPr>
              <a:defRPr sz="1050"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1D2A8-1256-A918-2D4B-B5235972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1583578"/>
            <a:ext cx="5540920" cy="4351338"/>
          </a:xfrm>
        </p:spPr>
        <p:txBody>
          <a:bodyPr>
            <a:normAutofit/>
          </a:bodyPr>
          <a:lstStyle>
            <a:lvl1pPr>
              <a:defRPr sz="1400">
                <a:solidFill>
                  <a:srgbClr val="5B6670"/>
                </a:solidFill>
              </a:defRPr>
            </a:lvl1pPr>
            <a:lvl2pPr>
              <a:defRPr sz="1200">
                <a:solidFill>
                  <a:srgbClr val="5B6670"/>
                </a:solidFill>
              </a:defRPr>
            </a:lvl2pPr>
            <a:lvl3pPr>
              <a:defRPr sz="1100">
                <a:solidFill>
                  <a:srgbClr val="5B6670"/>
                </a:solidFill>
              </a:defRPr>
            </a:lvl3pPr>
            <a:lvl4pPr>
              <a:defRPr sz="1050">
                <a:solidFill>
                  <a:srgbClr val="5B6670"/>
                </a:solidFill>
              </a:defRPr>
            </a:lvl4pPr>
            <a:lvl5pPr>
              <a:defRPr sz="1050">
                <a:solidFill>
                  <a:srgbClr val="5B66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48384F-822B-F498-3197-51069497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33707-1A19-81B9-EB3F-644AE4639F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59" y="443753"/>
            <a:ext cx="11202174" cy="683827"/>
          </a:xfrm>
        </p:spPr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63613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91528-77BC-2E8C-5E5A-8A839DC3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/>
            <a:r>
              <a:rPr lang="en-US" dirty="0"/>
              <a:t>Title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7EA6-97E2-837E-482C-1EC81A98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5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4" r:id="rId3"/>
    <p:sldLayoutId id="2147483682" r:id="rId4"/>
    <p:sldLayoutId id="2147483685" r:id="rId5"/>
    <p:sldLayoutId id="2147483661" r:id="rId6"/>
    <p:sldLayoutId id="2147483665" r:id="rId7"/>
    <p:sldLayoutId id="2147483650" r:id="rId8"/>
    <p:sldLayoutId id="2147483652" r:id="rId9"/>
    <p:sldLayoutId id="2147483653" r:id="rId10"/>
    <p:sldLayoutId id="2147483663" r:id="rId11"/>
    <p:sldLayoutId id="2147483689" r:id="rId12"/>
    <p:sldLayoutId id="2147483690" r:id="rId13"/>
    <p:sldLayoutId id="2147483683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b="1" i="0" kern="1200" spc="-100" baseline="0" smtClean="0">
          <a:solidFill>
            <a:schemeClr val="accent1"/>
          </a:solidFill>
          <a:latin typeface="Milligra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6D6E71"/>
          </a:solidFill>
          <a:latin typeface="Milligram Medium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rgbClr val="6D6E71"/>
          </a:solidFill>
          <a:latin typeface="Milligram Medium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b="0" i="0" kern="1200">
          <a:solidFill>
            <a:srgbClr val="6D6E71"/>
          </a:solidFill>
          <a:latin typeface="Milligram Medium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b="0" i="0" kern="1200">
          <a:solidFill>
            <a:srgbClr val="6D6E71"/>
          </a:solidFill>
          <a:latin typeface="Milligram Medium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b="0" i="0" kern="1200">
          <a:solidFill>
            <a:srgbClr val="6D6E71"/>
          </a:solidFill>
          <a:latin typeface="Milligram Medium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95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551F78-C6B6-B161-EB53-3C4A923DF29E}"/>
              </a:ext>
            </a:extLst>
          </p:cNvPr>
          <p:cNvSpPr txBox="1"/>
          <p:nvPr/>
        </p:nvSpPr>
        <p:spPr>
          <a:xfrm>
            <a:off x="377687" y="156394"/>
            <a:ext cx="878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chemeClr val="accent1"/>
                </a:solidFill>
                <a:latin typeface="Milligram" pitchFamily="2" charset="77"/>
              </a:rPr>
              <a:t>Billing Office Hours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EA0D2-5A6B-6909-AC1C-929E035038F4}"/>
              </a:ext>
            </a:extLst>
          </p:cNvPr>
          <p:cNvSpPr/>
          <p:nvPr/>
        </p:nvSpPr>
        <p:spPr>
          <a:xfrm>
            <a:off x="467139" y="936595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F9665-E1D6-0C82-109F-BE1E16A2F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28" y="1221979"/>
            <a:ext cx="8123809" cy="155238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plastic"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9463D5-5ACB-9189-89BC-ED842D436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028" y="2935830"/>
            <a:ext cx="7819048" cy="143809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11A7F4-B938-4F84-976D-6D1A5B56F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028" y="4594625"/>
            <a:ext cx="7828571" cy="1428571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prstMaterial="plastic"/>
        </p:spPr>
      </p:pic>
    </p:spTree>
    <p:extLst>
      <p:ext uri="{BB962C8B-B14F-4D97-AF65-F5344CB8AC3E}">
        <p14:creationId xmlns:p14="http://schemas.microsoft.com/office/powerpoint/2010/main" val="376103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08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551F78-C6B6-B161-EB53-3C4A923DF29E}"/>
              </a:ext>
            </a:extLst>
          </p:cNvPr>
          <p:cNvSpPr txBox="1"/>
          <p:nvPr/>
        </p:nvSpPr>
        <p:spPr>
          <a:xfrm>
            <a:off x="283903" y="320517"/>
            <a:ext cx="10355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chemeClr val="accent1"/>
                </a:solidFill>
                <a:latin typeface="Milligram" pitchFamily="2" charset="77"/>
              </a:rPr>
              <a:t>New Rates and Billing Code Testing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EA0D2-5A6B-6909-AC1C-929E035038F4}"/>
              </a:ext>
            </a:extLst>
          </p:cNvPr>
          <p:cNvSpPr/>
          <p:nvPr/>
        </p:nvSpPr>
        <p:spPr>
          <a:xfrm>
            <a:off x="467139" y="936595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56E2C-E7CD-B63B-FAF3-6D01A988A23A}"/>
              </a:ext>
            </a:extLst>
          </p:cNvPr>
          <p:cNvSpPr txBox="1"/>
          <p:nvPr/>
        </p:nvSpPr>
        <p:spPr>
          <a:xfrm>
            <a:off x="1" y="1017365"/>
            <a:ext cx="11724860" cy="574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342900">
              <a:lnSpc>
                <a:spcPct val="150000"/>
              </a:lnSpc>
              <a:buClr>
                <a:srgbClr val="FFA400"/>
              </a:buClr>
              <a:buSzPct val="150000"/>
              <a:buFont typeface="Wingdings" pitchFamily="2" charset="2"/>
              <a:buChar char="§"/>
            </a:pPr>
            <a:r>
              <a:rPr lang="en-US" sz="1600" dirty="0">
                <a:solidFill>
                  <a:srgbClr val="6D6E71"/>
                </a:solidFill>
                <a:latin typeface="Milligram Medium" pitchFamily="2" charset="77"/>
              </a:rPr>
              <a:t>Scenarios to test at minimum for New Rate and Billing Code Configurations for 7/1/2024</a:t>
            </a:r>
          </a:p>
          <a:p>
            <a:pPr marL="800100" lvl="1" indent="342900">
              <a:lnSpc>
                <a:spcPct val="150000"/>
              </a:lnSpc>
              <a:buClr>
                <a:srgbClr val="FFA400"/>
              </a:buClr>
              <a:buSzPct val="150000"/>
              <a:buFont typeface="Wingdings" pitchFamily="2" charset="2"/>
              <a:buChar char="§"/>
            </a:pPr>
            <a:r>
              <a:rPr lang="en-US" sz="1600" dirty="0">
                <a:solidFill>
                  <a:srgbClr val="6D6E71"/>
                </a:solidFill>
                <a:latin typeface="Milligram Medium" pitchFamily="2" charset="77"/>
              </a:rPr>
              <a:t>Mental Health</a:t>
            </a:r>
          </a:p>
          <a:p>
            <a:pPr marL="1257300" lvl="2" indent="342900">
              <a:lnSpc>
                <a:spcPct val="150000"/>
              </a:lnSpc>
              <a:buClr>
                <a:srgbClr val="FFA400"/>
              </a:buClr>
              <a:buSzPct val="150000"/>
              <a:buFont typeface="Wingdings" pitchFamily="2" charset="2"/>
              <a:buChar char="§"/>
            </a:pPr>
            <a:r>
              <a:rPr lang="en-US" sz="1400" dirty="0">
                <a:solidFill>
                  <a:srgbClr val="666666"/>
                </a:solidFill>
                <a:effectLst/>
                <a:latin typeface="Milligram Medium"/>
                <a:ea typeface="Aptos" panose="020B0004020202020204" pitchFamily="34" charset="0"/>
              </a:rPr>
              <a:t>Individual Therapy (choose your staff/degree for rate calculation)</a:t>
            </a:r>
          </a:p>
          <a:p>
            <a:pPr marL="1714500" lvl="3" indent="342900">
              <a:lnSpc>
                <a:spcPct val="150000"/>
              </a:lnSpc>
              <a:buClr>
                <a:srgbClr val="FFA400"/>
              </a:buClr>
              <a:buSzPct val="150000"/>
              <a:buFont typeface="Wingdings" pitchFamily="2" charset="2"/>
              <a:buChar char="§"/>
            </a:pPr>
            <a:r>
              <a:rPr lang="en-US" sz="1400" dirty="0">
                <a:solidFill>
                  <a:srgbClr val="666666"/>
                </a:solidFill>
                <a:latin typeface="Milligram Medium"/>
              </a:rPr>
              <a:t>10 minute duration – Should result in $0.00 and NOMIN</a:t>
            </a:r>
          </a:p>
          <a:p>
            <a:pPr marL="1714500" lvl="3" indent="342900">
              <a:lnSpc>
                <a:spcPct val="150000"/>
              </a:lnSpc>
              <a:buClr>
                <a:srgbClr val="FFA400"/>
              </a:buClr>
              <a:buSzPct val="150000"/>
              <a:buFont typeface="Wingdings" pitchFamily="2" charset="2"/>
              <a:buChar char="§"/>
            </a:pPr>
            <a:r>
              <a:rPr lang="en-US" sz="1400" dirty="0">
                <a:solidFill>
                  <a:srgbClr val="666666"/>
                </a:solidFill>
                <a:latin typeface="Milligram Medium"/>
              </a:rPr>
              <a:t>20 minute duration – should result in rate calculation and 90832/1 unit</a:t>
            </a:r>
          </a:p>
          <a:p>
            <a:pPr marL="1714500" lvl="3" indent="342900">
              <a:lnSpc>
                <a:spcPct val="150000"/>
              </a:lnSpc>
              <a:buClr>
                <a:srgbClr val="FFA400"/>
              </a:buClr>
              <a:buSzPct val="150000"/>
              <a:buFont typeface="Wingdings" pitchFamily="2" charset="2"/>
              <a:buChar char="§"/>
            </a:pPr>
            <a:r>
              <a:rPr lang="en-US" sz="1400" dirty="0">
                <a:solidFill>
                  <a:srgbClr val="666666"/>
                </a:solidFill>
                <a:latin typeface="Milligram Medium"/>
              </a:rPr>
              <a:t>40 minute duration – should result in rate calculation and 90834/1 unit</a:t>
            </a:r>
          </a:p>
          <a:p>
            <a:pPr marL="1714500" lvl="3" indent="342900">
              <a:lnSpc>
                <a:spcPct val="150000"/>
              </a:lnSpc>
              <a:buClr>
                <a:srgbClr val="FFA400"/>
              </a:buClr>
              <a:buSzPct val="150000"/>
              <a:buFont typeface="Wingdings" pitchFamily="2" charset="2"/>
              <a:buChar char="§"/>
            </a:pPr>
            <a:r>
              <a:rPr lang="en-US" sz="1400" dirty="0">
                <a:solidFill>
                  <a:srgbClr val="666666"/>
                </a:solidFill>
                <a:latin typeface="Milligram Medium"/>
              </a:rPr>
              <a:t>60 minute duration – should result in rate calculation and 90837/1 unit</a:t>
            </a:r>
          </a:p>
          <a:p>
            <a:pPr marL="1714500" lvl="3" indent="342900">
              <a:lnSpc>
                <a:spcPct val="150000"/>
              </a:lnSpc>
              <a:buClr>
                <a:srgbClr val="FFA400"/>
              </a:buClr>
              <a:buSzPct val="150000"/>
              <a:buFont typeface="Wingdings" pitchFamily="2" charset="2"/>
              <a:buChar char="§"/>
            </a:pPr>
            <a:r>
              <a:rPr lang="en-US" sz="1400" dirty="0">
                <a:solidFill>
                  <a:srgbClr val="666666"/>
                </a:solidFill>
                <a:latin typeface="Milligram Medium"/>
              </a:rPr>
              <a:t>68 minute duration – should result in rate calculation (per 15 min) and T2021/5 units</a:t>
            </a:r>
          </a:p>
          <a:p>
            <a:pPr marL="1714500" lvl="3" indent="342900">
              <a:lnSpc>
                <a:spcPct val="150000"/>
              </a:lnSpc>
              <a:buClr>
                <a:srgbClr val="FFA400"/>
              </a:buClr>
              <a:buSzPct val="150000"/>
              <a:buFont typeface="Wingdings" pitchFamily="2" charset="2"/>
              <a:buChar char="§"/>
            </a:pPr>
            <a:r>
              <a:rPr lang="en-US" sz="1400" dirty="0">
                <a:solidFill>
                  <a:srgbClr val="666666"/>
                </a:solidFill>
                <a:latin typeface="Milligram Medium"/>
              </a:rPr>
              <a:t>100 minute duration – should result in rate calculation (per 15 min) and T2021/7 units</a:t>
            </a:r>
          </a:p>
          <a:p>
            <a:pPr marL="800100" lvl="1" indent="342900">
              <a:lnSpc>
                <a:spcPct val="150000"/>
              </a:lnSpc>
              <a:buClr>
                <a:srgbClr val="FFA400"/>
              </a:buClr>
              <a:buSzPct val="150000"/>
              <a:buFont typeface="Wingdings" pitchFamily="2" charset="2"/>
              <a:buChar char="§"/>
            </a:pPr>
            <a:r>
              <a:rPr lang="en-US" sz="1400" dirty="0">
                <a:solidFill>
                  <a:srgbClr val="666666"/>
                </a:solidFill>
                <a:latin typeface="Milligram Medium"/>
              </a:rPr>
              <a:t>Mental Health or Substance Abuse</a:t>
            </a:r>
          </a:p>
          <a:p>
            <a:pPr marL="1257300" lvl="2" indent="342900">
              <a:lnSpc>
                <a:spcPct val="150000"/>
              </a:lnSpc>
              <a:buClr>
                <a:srgbClr val="FFA400"/>
              </a:buClr>
              <a:buSzPct val="150000"/>
              <a:buFont typeface="Wingdings" pitchFamily="2" charset="2"/>
              <a:buChar char="§"/>
            </a:pPr>
            <a:r>
              <a:rPr lang="en-US" sz="1400" dirty="0">
                <a:solidFill>
                  <a:srgbClr val="666666"/>
                </a:solidFill>
                <a:latin typeface="Milligram Medium"/>
              </a:rPr>
              <a:t>Assessment LPHA</a:t>
            </a:r>
          </a:p>
          <a:p>
            <a:pPr marL="1714500" lvl="3" indent="342900">
              <a:lnSpc>
                <a:spcPct val="150000"/>
              </a:lnSpc>
              <a:buClr>
                <a:srgbClr val="FFA400"/>
              </a:buClr>
              <a:buSzPct val="150000"/>
              <a:buFont typeface="Wingdings" pitchFamily="2" charset="2"/>
              <a:buChar char="§"/>
            </a:pPr>
            <a:r>
              <a:rPr lang="en-US" sz="1400" dirty="0">
                <a:solidFill>
                  <a:srgbClr val="6D6E71"/>
                </a:solidFill>
                <a:latin typeface="Milligram Medium" pitchFamily="2" charset="77"/>
              </a:rPr>
              <a:t>15 minute duration – should result in $0.00 and NOMIN</a:t>
            </a:r>
          </a:p>
          <a:p>
            <a:pPr marL="1714500" lvl="3" indent="342900">
              <a:lnSpc>
                <a:spcPct val="150000"/>
              </a:lnSpc>
              <a:buClr>
                <a:srgbClr val="FFA400"/>
              </a:buClr>
              <a:buSzPct val="150000"/>
              <a:buFont typeface="Wingdings" pitchFamily="2" charset="2"/>
              <a:buChar char="§"/>
            </a:pPr>
            <a:r>
              <a:rPr lang="en-US" sz="1400" dirty="0">
                <a:solidFill>
                  <a:srgbClr val="6D6E71"/>
                </a:solidFill>
                <a:latin typeface="Milligram Medium" pitchFamily="2" charset="77"/>
              </a:rPr>
              <a:t>50 minute duration – should result in rate calculation and 90791/1 unit</a:t>
            </a:r>
          </a:p>
          <a:p>
            <a:pPr marL="1714500" lvl="3" indent="342900">
              <a:lnSpc>
                <a:spcPct val="150000"/>
              </a:lnSpc>
              <a:buClr>
                <a:srgbClr val="FFA400"/>
              </a:buClr>
              <a:buSzPct val="150000"/>
              <a:buFont typeface="Wingdings" pitchFamily="2" charset="2"/>
              <a:buChar char="§"/>
            </a:pPr>
            <a:endParaRPr lang="en-US" sz="1400" dirty="0">
              <a:solidFill>
                <a:srgbClr val="6D6E71"/>
              </a:solidFill>
              <a:latin typeface="Milligram Medium" pitchFamily="2" charset="77"/>
            </a:endParaRPr>
          </a:p>
          <a:p>
            <a:pPr marL="800100" lvl="1">
              <a:lnSpc>
                <a:spcPct val="150000"/>
              </a:lnSpc>
              <a:buClr>
                <a:srgbClr val="FFA400"/>
              </a:buClr>
              <a:buSzPct val="150000"/>
            </a:pPr>
            <a:endParaRPr lang="en-US" sz="1400" dirty="0">
              <a:solidFill>
                <a:srgbClr val="6D6E71"/>
              </a:solidFill>
              <a:latin typeface="Milligram Medium" pitchFamily="2" charset="77"/>
            </a:endParaRPr>
          </a:p>
          <a:p>
            <a:pPr marL="800100" lvl="1" indent="342900">
              <a:lnSpc>
                <a:spcPct val="150000"/>
              </a:lnSpc>
              <a:buClr>
                <a:srgbClr val="FFA400"/>
              </a:buClr>
              <a:buSzPct val="150000"/>
              <a:buFont typeface="Wingdings" pitchFamily="2" charset="2"/>
              <a:buChar char="§"/>
            </a:pPr>
            <a:endParaRPr lang="en-US" sz="1400" dirty="0">
              <a:solidFill>
                <a:srgbClr val="6D6E71"/>
              </a:solidFill>
              <a:latin typeface="Milligram Medium" pitchFamily="2" charset="77"/>
            </a:endParaRPr>
          </a:p>
          <a:p>
            <a:pPr>
              <a:lnSpc>
                <a:spcPct val="150000"/>
              </a:lnSpc>
            </a:pPr>
            <a:endParaRPr lang="en-US" sz="1900" b="0" i="0" dirty="0">
              <a:solidFill>
                <a:srgbClr val="5B6670"/>
              </a:solidFill>
              <a:latin typeface="Milligram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551F78-C6B6-B161-EB53-3C4A923DF29E}"/>
              </a:ext>
            </a:extLst>
          </p:cNvPr>
          <p:cNvSpPr txBox="1"/>
          <p:nvPr/>
        </p:nvSpPr>
        <p:spPr>
          <a:xfrm>
            <a:off x="377687" y="304501"/>
            <a:ext cx="878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chemeClr val="accent1"/>
                </a:solidFill>
                <a:latin typeface="Milligram" pitchFamily="2" charset="77"/>
              </a:rPr>
              <a:t>New Rates and Billing Codes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EA0D2-5A6B-6909-AC1C-929E035038F4}"/>
              </a:ext>
            </a:extLst>
          </p:cNvPr>
          <p:cNvSpPr/>
          <p:nvPr/>
        </p:nvSpPr>
        <p:spPr>
          <a:xfrm>
            <a:off x="467139" y="936595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78DEA-BC1E-5AE1-7D85-64063990176F}"/>
              </a:ext>
            </a:extLst>
          </p:cNvPr>
          <p:cNvSpPr txBox="1"/>
          <p:nvPr/>
        </p:nvSpPr>
        <p:spPr>
          <a:xfrm>
            <a:off x="241916" y="1195253"/>
            <a:ext cx="609452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>
              <a:lnSpc>
                <a:spcPct val="150000"/>
              </a:lnSpc>
              <a:buClr>
                <a:srgbClr val="FFA400"/>
              </a:buClr>
              <a:buSzPct val="150000"/>
            </a:pPr>
            <a:r>
              <a:rPr lang="en-US" sz="1800" dirty="0">
                <a:solidFill>
                  <a:srgbClr val="6D6E71"/>
                </a:solidFill>
                <a:latin typeface="Milligram Medium" pitchFamily="2" charset="77"/>
              </a:rPr>
              <a:t>T2021 and T2024 explained for 7/1/2024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4951F-BDDE-C865-5028-0F30A9B1A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4" y="1663628"/>
            <a:ext cx="6523334" cy="2213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C8ABCA-0349-574F-FD92-271C87CD9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15" y="4028298"/>
            <a:ext cx="6500698" cy="1458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33EB7D-E72D-2C3A-8F90-C628AD1E9E09}"/>
              </a:ext>
            </a:extLst>
          </p:cNvPr>
          <p:cNvSpPr txBox="1"/>
          <p:nvPr/>
        </p:nvSpPr>
        <p:spPr>
          <a:xfrm>
            <a:off x="7652086" y="1660124"/>
            <a:ext cx="3400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T2021 &amp; T2024 requires a minimum of </a:t>
            </a:r>
            <a:r>
              <a:rPr lang="en-US" sz="2400" dirty="0">
                <a:solidFill>
                  <a:srgbClr val="FF0000"/>
                </a:solidFill>
              </a:rPr>
              <a:t>5</a:t>
            </a:r>
            <a:r>
              <a:rPr lang="en-US" sz="2400" dirty="0"/>
              <a:t> units to bill</a:t>
            </a:r>
          </a:p>
        </p:txBody>
      </p:sp>
    </p:spTree>
    <p:extLst>
      <p:ext uri="{BB962C8B-B14F-4D97-AF65-F5344CB8AC3E}">
        <p14:creationId xmlns:p14="http://schemas.microsoft.com/office/powerpoint/2010/main" val="76705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551F78-C6B6-B161-EB53-3C4A923DF29E}"/>
              </a:ext>
            </a:extLst>
          </p:cNvPr>
          <p:cNvSpPr txBox="1"/>
          <p:nvPr/>
        </p:nvSpPr>
        <p:spPr>
          <a:xfrm>
            <a:off x="377687" y="156394"/>
            <a:ext cx="878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chemeClr val="accent1"/>
                </a:solidFill>
                <a:latin typeface="Milligram" pitchFamily="2" charset="77"/>
              </a:rPr>
              <a:t>Billing Office Hours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EA0D2-5A6B-6909-AC1C-929E035038F4}"/>
              </a:ext>
            </a:extLst>
          </p:cNvPr>
          <p:cNvSpPr/>
          <p:nvPr/>
        </p:nvSpPr>
        <p:spPr>
          <a:xfrm>
            <a:off x="467139" y="936595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1E9C7-A9D7-4914-19AF-B73FC02B9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252" y="1124953"/>
            <a:ext cx="10153047" cy="5118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2351FE-8135-B000-A70E-0DA468AC475D}"/>
              </a:ext>
            </a:extLst>
          </p:cNvPr>
          <p:cNvSpPr txBox="1"/>
          <p:nvPr/>
        </p:nvSpPr>
        <p:spPr>
          <a:xfrm>
            <a:off x="49695" y="1318591"/>
            <a:ext cx="1868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Procedure Rates - 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B1D3D1-E3ED-4D4F-0444-74C9916BF374}"/>
              </a:ext>
            </a:extLst>
          </p:cNvPr>
          <p:cNvSpPr txBox="1"/>
          <p:nvPr/>
        </p:nvSpPr>
        <p:spPr>
          <a:xfrm>
            <a:off x="49695" y="1838438"/>
            <a:ext cx="1868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Mutiple</a:t>
            </a:r>
            <a:r>
              <a:rPr lang="en-US" sz="1200" dirty="0"/>
              <a:t> rate rows 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Service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More to manage</a:t>
            </a:r>
          </a:p>
        </p:txBody>
      </p:sp>
    </p:spTree>
    <p:extLst>
      <p:ext uri="{BB962C8B-B14F-4D97-AF65-F5344CB8AC3E}">
        <p14:creationId xmlns:p14="http://schemas.microsoft.com/office/powerpoint/2010/main" val="344081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551F78-C6B6-B161-EB53-3C4A923DF29E}"/>
              </a:ext>
            </a:extLst>
          </p:cNvPr>
          <p:cNvSpPr txBox="1"/>
          <p:nvPr/>
        </p:nvSpPr>
        <p:spPr>
          <a:xfrm>
            <a:off x="377687" y="156394"/>
            <a:ext cx="878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chemeClr val="accent1"/>
                </a:solidFill>
                <a:latin typeface="Milligram" pitchFamily="2" charset="77"/>
              </a:rPr>
              <a:t>Billing Office Hours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EA0D2-5A6B-6909-AC1C-929E035038F4}"/>
              </a:ext>
            </a:extLst>
          </p:cNvPr>
          <p:cNvSpPr/>
          <p:nvPr/>
        </p:nvSpPr>
        <p:spPr>
          <a:xfrm>
            <a:off x="467139" y="936595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EAD6F-21C2-968D-3558-443DCA610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980"/>
          <a:stretch/>
        </p:blipFill>
        <p:spPr>
          <a:xfrm>
            <a:off x="3756385" y="1136984"/>
            <a:ext cx="8071181" cy="4172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B05725-DD57-AC4A-961E-C2CACFFA5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870"/>
          <a:stretch/>
        </p:blipFill>
        <p:spPr>
          <a:xfrm>
            <a:off x="3756385" y="5375457"/>
            <a:ext cx="8071181" cy="823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4BAC23-36DD-8B54-A610-99F9B881F324}"/>
              </a:ext>
            </a:extLst>
          </p:cNvPr>
          <p:cNvSpPr txBox="1"/>
          <p:nvPr/>
        </p:nvSpPr>
        <p:spPr>
          <a:xfrm>
            <a:off x="467139" y="1285461"/>
            <a:ext cx="1868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Procedure Rates - AFTER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08C68-D4BB-6B4D-6896-88A14B0EDBBF}"/>
              </a:ext>
            </a:extLst>
          </p:cNvPr>
          <p:cNvSpPr txBox="1"/>
          <p:nvPr/>
        </p:nvSpPr>
        <p:spPr>
          <a:xfrm>
            <a:off x="467139" y="1767592"/>
            <a:ext cx="2700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Only rows needed to calculate the rate 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Program (SUD Residential)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More accurate rate 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Less to manage</a:t>
            </a:r>
          </a:p>
        </p:txBody>
      </p:sp>
    </p:spTree>
    <p:extLst>
      <p:ext uri="{BB962C8B-B14F-4D97-AF65-F5344CB8AC3E}">
        <p14:creationId xmlns:p14="http://schemas.microsoft.com/office/powerpoint/2010/main" val="168036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551F78-C6B6-B161-EB53-3C4A923DF29E}"/>
              </a:ext>
            </a:extLst>
          </p:cNvPr>
          <p:cNvSpPr txBox="1"/>
          <p:nvPr/>
        </p:nvSpPr>
        <p:spPr>
          <a:xfrm>
            <a:off x="377687" y="156394"/>
            <a:ext cx="878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chemeClr val="accent1"/>
                </a:solidFill>
                <a:latin typeface="Milligram" pitchFamily="2" charset="77"/>
              </a:rPr>
              <a:t>Billing Office Hours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EA0D2-5A6B-6909-AC1C-929E035038F4}"/>
              </a:ext>
            </a:extLst>
          </p:cNvPr>
          <p:cNvSpPr/>
          <p:nvPr/>
        </p:nvSpPr>
        <p:spPr>
          <a:xfrm>
            <a:off x="467139" y="936595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3CEEF-7A0A-E8E3-8078-A14260E20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9" y="1172261"/>
            <a:ext cx="6106360" cy="4401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8882EB-71FF-F3D4-9242-CBA72FADD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3" r="19993"/>
          <a:stretch/>
        </p:blipFill>
        <p:spPr>
          <a:xfrm>
            <a:off x="6096000" y="1500894"/>
            <a:ext cx="3302669" cy="2288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7A9043-D1D0-A478-6EA4-C5D19384A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246" y="4096285"/>
            <a:ext cx="6018817" cy="19914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D781D9-C079-1A3E-6771-D8A0592812F3}"/>
              </a:ext>
            </a:extLst>
          </p:cNvPr>
          <p:cNvSpPr txBox="1"/>
          <p:nvPr/>
        </p:nvSpPr>
        <p:spPr>
          <a:xfrm>
            <a:off x="6573499" y="761621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Billing Codes &amp; Modifiers on the Plan - BEFORE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8596E6-900F-F343-1FAA-4E75CFA8BCFF}"/>
              </a:ext>
            </a:extLst>
          </p:cNvPr>
          <p:cNvSpPr txBox="1"/>
          <p:nvPr/>
        </p:nvSpPr>
        <p:spPr>
          <a:xfrm>
            <a:off x="9637643" y="1172261"/>
            <a:ext cx="2382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Un-necessary combinations on the plan (</a:t>
            </a:r>
            <a:r>
              <a:rPr lang="en-US" sz="1200" dirty="0" err="1"/>
              <a:t>ie</a:t>
            </a:r>
            <a:r>
              <a:rPr lang="en-US" sz="1200" dirty="0"/>
              <a:t>: invalid modifiers or rows for degree)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Missing combinations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More to manage</a:t>
            </a:r>
          </a:p>
        </p:txBody>
      </p:sp>
    </p:spTree>
    <p:extLst>
      <p:ext uri="{BB962C8B-B14F-4D97-AF65-F5344CB8AC3E}">
        <p14:creationId xmlns:p14="http://schemas.microsoft.com/office/powerpoint/2010/main" val="111319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551F78-C6B6-B161-EB53-3C4A923DF29E}"/>
              </a:ext>
            </a:extLst>
          </p:cNvPr>
          <p:cNvSpPr txBox="1"/>
          <p:nvPr/>
        </p:nvSpPr>
        <p:spPr>
          <a:xfrm>
            <a:off x="377687" y="156394"/>
            <a:ext cx="878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chemeClr val="accent1"/>
                </a:solidFill>
                <a:latin typeface="Milligram" pitchFamily="2" charset="77"/>
              </a:rPr>
              <a:t>Billing Office Hours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EA0D2-5A6B-6909-AC1C-929E035038F4}"/>
              </a:ext>
            </a:extLst>
          </p:cNvPr>
          <p:cNvSpPr/>
          <p:nvPr/>
        </p:nvSpPr>
        <p:spPr>
          <a:xfrm>
            <a:off x="467139" y="936595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644B9-457D-447E-62E5-B516D3A47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320" y="936595"/>
            <a:ext cx="7498419" cy="5300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E6B01C-D773-F279-D61D-A524E446DC04}"/>
              </a:ext>
            </a:extLst>
          </p:cNvPr>
          <p:cNvSpPr txBox="1"/>
          <p:nvPr/>
        </p:nvSpPr>
        <p:spPr>
          <a:xfrm>
            <a:off x="748748" y="1755913"/>
            <a:ext cx="221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DMC Plan - Before</a:t>
            </a:r>
          </a:p>
        </p:txBody>
      </p:sp>
    </p:spTree>
    <p:extLst>
      <p:ext uri="{BB962C8B-B14F-4D97-AF65-F5344CB8AC3E}">
        <p14:creationId xmlns:p14="http://schemas.microsoft.com/office/powerpoint/2010/main" val="12876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551F78-C6B6-B161-EB53-3C4A923DF29E}"/>
              </a:ext>
            </a:extLst>
          </p:cNvPr>
          <p:cNvSpPr txBox="1"/>
          <p:nvPr/>
        </p:nvSpPr>
        <p:spPr>
          <a:xfrm>
            <a:off x="377687" y="156394"/>
            <a:ext cx="878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chemeClr val="accent1"/>
                </a:solidFill>
                <a:latin typeface="Milligram" pitchFamily="2" charset="77"/>
              </a:rPr>
              <a:t>Billing Office Hours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EA0D2-5A6B-6909-AC1C-929E035038F4}"/>
              </a:ext>
            </a:extLst>
          </p:cNvPr>
          <p:cNvSpPr/>
          <p:nvPr/>
        </p:nvSpPr>
        <p:spPr>
          <a:xfrm>
            <a:off x="467139" y="936595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8EA85-1CE7-3DE3-2F79-2022C5765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162" y="888150"/>
            <a:ext cx="7444723" cy="5404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2B131F-B320-D7C3-2422-096DFEBCECB3}"/>
              </a:ext>
            </a:extLst>
          </p:cNvPr>
          <p:cNvSpPr txBox="1"/>
          <p:nvPr/>
        </p:nvSpPr>
        <p:spPr>
          <a:xfrm>
            <a:off x="99391" y="1285461"/>
            <a:ext cx="2922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Procedure Billing Codes &amp; Modifiers - AFTER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74D38-5161-1A7D-44C1-5B3B3DE020AB}"/>
              </a:ext>
            </a:extLst>
          </p:cNvPr>
          <p:cNvSpPr txBox="1"/>
          <p:nvPr/>
        </p:nvSpPr>
        <p:spPr>
          <a:xfrm>
            <a:off x="467139" y="1767592"/>
            <a:ext cx="2700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Only rows needed to calculate the billing code &amp; modifiers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Service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Degree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Funding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More accurate 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Less to manage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26C7C-BC84-4746-0403-8E337407417F}"/>
              </a:ext>
            </a:extLst>
          </p:cNvPr>
          <p:cNvSpPr txBox="1"/>
          <p:nvPr/>
        </p:nvSpPr>
        <p:spPr>
          <a:xfrm>
            <a:off x="6533322" y="590080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DMH Plan Example</a:t>
            </a:r>
          </a:p>
        </p:txBody>
      </p:sp>
    </p:spTree>
    <p:extLst>
      <p:ext uri="{BB962C8B-B14F-4D97-AF65-F5344CB8AC3E}">
        <p14:creationId xmlns:p14="http://schemas.microsoft.com/office/powerpoint/2010/main" val="120900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551F78-C6B6-B161-EB53-3C4A923DF29E}"/>
              </a:ext>
            </a:extLst>
          </p:cNvPr>
          <p:cNvSpPr txBox="1"/>
          <p:nvPr/>
        </p:nvSpPr>
        <p:spPr>
          <a:xfrm>
            <a:off x="377687" y="156394"/>
            <a:ext cx="878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chemeClr val="accent1"/>
                </a:solidFill>
                <a:latin typeface="Milligram" pitchFamily="2" charset="77"/>
              </a:rPr>
              <a:t>Billing Office Hours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EA0D2-5A6B-6909-AC1C-929E035038F4}"/>
              </a:ext>
            </a:extLst>
          </p:cNvPr>
          <p:cNvSpPr/>
          <p:nvPr/>
        </p:nvSpPr>
        <p:spPr>
          <a:xfrm>
            <a:off x="467139" y="936595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925911-EF45-6584-B03B-5B223AA1B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956" y="1075743"/>
            <a:ext cx="7333946" cy="5097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9860D-4E7D-4909-EFC8-51D5CB9EBAC9}"/>
              </a:ext>
            </a:extLst>
          </p:cNvPr>
          <p:cNvSpPr txBox="1"/>
          <p:nvPr/>
        </p:nvSpPr>
        <p:spPr>
          <a:xfrm>
            <a:off x="6533322" y="590080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DMC Plan Example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1D0E8-6A9A-CC8F-6479-7A13903731A6}"/>
              </a:ext>
            </a:extLst>
          </p:cNvPr>
          <p:cNvSpPr txBox="1"/>
          <p:nvPr/>
        </p:nvSpPr>
        <p:spPr>
          <a:xfrm>
            <a:off x="152399" y="1522426"/>
            <a:ext cx="2700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Only rows needed to calculate the billing code &amp; modifiers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Service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Degree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Level of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More accurate 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Less to manage</a:t>
            </a:r>
          </a:p>
        </p:txBody>
      </p:sp>
    </p:spTree>
    <p:extLst>
      <p:ext uri="{BB962C8B-B14F-4D97-AF65-F5344CB8AC3E}">
        <p14:creationId xmlns:p14="http://schemas.microsoft.com/office/powerpoint/2010/main" val="319629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lMHSA Palette">
      <a:dk1>
        <a:srgbClr val="000000"/>
      </a:dk1>
      <a:lt1>
        <a:srgbClr val="FFFFFF"/>
      </a:lt1>
      <a:dk2>
        <a:srgbClr val="0C5B66"/>
      </a:dk2>
      <a:lt2>
        <a:srgbClr val="E7E6E6"/>
      </a:lt2>
      <a:accent1>
        <a:srgbClr val="8EB849"/>
      </a:accent1>
      <a:accent2>
        <a:srgbClr val="016E76"/>
      </a:accent2>
      <a:accent3>
        <a:srgbClr val="5A9F90"/>
      </a:accent3>
      <a:accent4>
        <a:srgbClr val="006071"/>
      </a:accent4>
      <a:accent5>
        <a:srgbClr val="5B6670"/>
      </a:accent5>
      <a:accent6>
        <a:srgbClr val="4DB9B1"/>
      </a:accent6>
      <a:hlink>
        <a:srgbClr val="8DB949"/>
      </a:hlink>
      <a:folHlink>
        <a:srgbClr val="92740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dde9dca-b655-4c82-9756-0719d4cc3ad5">
      <Terms xmlns="http://schemas.microsoft.com/office/infopath/2007/PartnerControls"/>
    </lcf76f155ced4ddcb4097134ff3c332f>
    <County xmlns="bdde9dca-b655-4c82-9756-0719d4cc3ad5" xsi:nil="true"/>
    <_ip_UnifiedCompliancePolicyProperties xmlns="http://schemas.microsoft.com/sharepoint/v3" xsi:nil="true"/>
    <TaxCatchAll xmlns="08b51a6c-15c5-468c-9d03-3812a6e7900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A0DE307DC44C9C6D49C199E56D43" ma:contentTypeVersion="21" ma:contentTypeDescription="Create a new document." ma:contentTypeScope="" ma:versionID="79e3be6755d29143bdc8742c99166ce9">
  <xsd:schema xmlns:xsd="http://www.w3.org/2001/XMLSchema" xmlns:xs="http://www.w3.org/2001/XMLSchema" xmlns:p="http://schemas.microsoft.com/office/2006/metadata/properties" xmlns:ns1="http://schemas.microsoft.com/sharepoint/v3" xmlns:ns2="bdde9dca-b655-4c82-9756-0719d4cc3ad5" xmlns:ns3="08b51a6c-15c5-468c-9d03-3812a6e79002" targetNamespace="http://schemas.microsoft.com/office/2006/metadata/properties" ma:root="true" ma:fieldsID="e63ce96c39a25f097812a9409f7997bd" ns1:_="" ns2:_="" ns3:_="">
    <xsd:import namespace="http://schemas.microsoft.com/sharepoint/v3"/>
    <xsd:import namespace="bdde9dca-b655-4c82-9756-0719d4cc3ad5"/>
    <xsd:import namespace="08b51a6c-15c5-468c-9d03-3812a6e7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y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e9dca-b655-4c82-9756-0719d4cc3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y" ma:index="24" nillable="true" ma:displayName="County" ma:description="Where PIPs are from" ma:format="Dropdown" ma:internalName="County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51a6c-15c5-468c-9d03-3812a6e79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764a0-56e0-4cd0-8eca-b34752208dec}" ma:internalName="TaxCatchAll" ma:showField="CatchAllData" ma:web="08b51a6c-15c5-468c-9d03-3812a6e7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4B5847-416E-4E14-8AE3-9D600C56A732}">
  <ds:schemaRefs>
    <ds:schemaRef ds:uri="http://schemas.microsoft.com/office/2006/metadata/properties"/>
    <ds:schemaRef ds:uri="bdde9dca-b655-4c82-9756-0719d4cc3ad5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08b51a6c-15c5-468c-9d03-3812a6e79002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215034B-3AE1-466B-8CFD-C5F67344A09B}"/>
</file>

<file path=customXml/itemProps3.xml><?xml version="1.0" encoding="utf-8"?>
<ds:datastoreItem xmlns:ds="http://schemas.openxmlformats.org/officeDocument/2006/customXml" ds:itemID="{1D2CC25C-9CF1-48BE-97F9-31F0A857D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60843</TotalTime>
  <Words>322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Milligram</vt:lpstr>
      <vt:lpstr>Milligram Medium</vt:lpstr>
      <vt:lpstr>Poppins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Aryonna Rivera</dc:creator>
  <cp:lastModifiedBy>Roksana Dahl</cp:lastModifiedBy>
  <cp:revision>127</cp:revision>
  <cp:lastPrinted>2024-05-02T13:52:17Z</cp:lastPrinted>
  <dcterms:created xsi:type="dcterms:W3CDTF">2023-01-16T14:40:28Z</dcterms:created>
  <dcterms:modified xsi:type="dcterms:W3CDTF">2024-06-28T01:48:44Z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0x0101004627A0DE307DC44C9C6D49C199E56D43</vt:lpwstr>
  </property>
  <property fmtid="{D5CDD505-2E9C-101B-9397-08002B2CF9AE}" pid="3" name="MediaServiceImageTags">
    <vt:lpwstr/>
  </property>
</Properties>
</file>