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83" r:id="rId5"/>
    <p:sldId id="377" r:id="rId6"/>
    <p:sldId id="379" r:id="rId7"/>
    <p:sldId id="322" r:id="rId8"/>
    <p:sldId id="321" r:id="rId9"/>
    <p:sldId id="324" r:id="rId10"/>
    <p:sldId id="328" r:id="rId11"/>
    <p:sldId id="325" r:id="rId12"/>
    <p:sldId id="326" r:id="rId13"/>
    <p:sldId id="327" r:id="rId14"/>
    <p:sldId id="378" r:id="rId15"/>
    <p:sldId id="319" r:id="rId16"/>
    <p:sldId id="380" r:id="rId17"/>
    <p:sldId id="382" r:id="rId18"/>
    <p:sldId id="383" r:id="rId19"/>
    <p:sldId id="384" r:id="rId20"/>
    <p:sldId id="385" r:id="rId21"/>
    <p:sldId id="386" r:id="rId22"/>
    <p:sldId id="381" r:id="rId23"/>
    <p:sldId id="288" r:id="rId24"/>
    <p:sldId id="364" r:id="rId25"/>
    <p:sldId id="374" r:id="rId26"/>
    <p:sldId id="375" r:id="rId27"/>
    <p:sldId id="366" r:id="rId28"/>
    <p:sldId id="367" r:id="rId29"/>
    <p:sldId id="368" r:id="rId30"/>
    <p:sldId id="376" r:id="rId31"/>
    <p:sldId id="369" r:id="rId32"/>
    <p:sldId id="370" r:id="rId33"/>
    <p:sldId id="371" r:id="rId34"/>
    <p:sldId id="372" r:id="rId35"/>
    <p:sldId id="373" r:id="rId36"/>
    <p:sldId id="299" r:id="rId37"/>
    <p:sldId id="29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6D5BA0-3D1A-83A5-84BF-64CEC84B30D0}" name="Andrew Wagner" initials="AW" userId="S::andrew.wagner@calmhsa.org::eaea85c1-088f-49ba-89fc-72589f1499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0"/>
    <a:srgbClr val="FF8501"/>
    <a:srgbClr val="5B6670"/>
    <a:srgbClr val="FFCA00"/>
    <a:srgbClr val="FF9E01"/>
    <a:srgbClr val="FFA400"/>
    <a:srgbClr val="0F6775"/>
    <a:srgbClr val="6D6E71"/>
    <a:srgbClr val="0A7178"/>
    <a:srgbClr val="072E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important point here is that the complexity of information notices is very different grounded in essential measurable changes in the EMR.  </a:t>
            </a:r>
            <a:r>
              <a:rPr lang="en-US" dirty="0" err="1"/>
              <a:t>Eg</a:t>
            </a:r>
            <a:r>
              <a:rPr lang="en-US" dirty="0"/>
              <a:t> network adequacy.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21</a:t>
            </a:fld>
            <a:endParaRPr lang="en-US" noProof="0" dirty="0"/>
          </a:p>
        </p:txBody>
      </p:sp>
    </p:spTree>
    <p:extLst>
      <p:ext uri="{BB962C8B-B14F-4D97-AF65-F5344CB8AC3E}">
        <p14:creationId xmlns:p14="http://schemas.microsoft.com/office/powerpoint/2010/main" val="56402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30</a:t>
            </a:fld>
            <a:endParaRPr lang="en-US" noProof="0"/>
          </a:p>
        </p:txBody>
      </p:sp>
    </p:spTree>
    <p:extLst>
      <p:ext uri="{BB962C8B-B14F-4D97-AF65-F5344CB8AC3E}">
        <p14:creationId xmlns:p14="http://schemas.microsoft.com/office/powerpoint/2010/main" val="27659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31</a:t>
            </a:fld>
            <a:endParaRPr lang="en-US" noProof="0"/>
          </a:p>
        </p:txBody>
      </p:sp>
    </p:spTree>
    <p:extLst>
      <p:ext uri="{BB962C8B-B14F-4D97-AF65-F5344CB8AC3E}">
        <p14:creationId xmlns:p14="http://schemas.microsoft.com/office/powerpoint/2010/main" val="389581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32</a:t>
            </a:fld>
            <a:endParaRPr lang="en-US" noProof="0"/>
          </a:p>
        </p:txBody>
      </p:sp>
    </p:spTree>
    <p:extLst>
      <p:ext uri="{BB962C8B-B14F-4D97-AF65-F5344CB8AC3E}">
        <p14:creationId xmlns:p14="http://schemas.microsoft.com/office/powerpoint/2010/main" val="228307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important point here is that the complexity of information notices is very different grounded in essential measurable changes in the EMR.  </a:t>
            </a:r>
            <a:r>
              <a:rPr lang="en-US" dirty="0" err="1"/>
              <a:t>Eg</a:t>
            </a:r>
            <a:r>
              <a:rPr lang="en-US" dirty="0"/>
              <a:t> network adequacy.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22</a:t>
            </a:fld>
            <a:endParaRPr lang="en-US" noProof="0" dirty="0"/>
          </a:p>
        </p:txBody>
      </p:sp>
    </p:spTree>
    <p:extLst>
      <p:ext uri="{BB962C8B-B14F-4D97-AF65-F5344CB8AC3E}">
        <p14:creationId xmlns:p14="http://schemas.microsoft.com/office/powerpoint/2010/main" val="188376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important point here is that the complexity of information notices is very different grounded in essential measurable changes in the EMR.  </a:t>
            </a:r>
            <a:r>
              <a:rPr lang="en-US" dirty="0" err="1"/>
              <a:t>Eg</a:t>
            </a:r>
            <a:r>
              <a:rPr lang="en-US" dirty="0"/>
              <a:t> network adequacy.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23</a:t>
            </a:fld>
            <a:endParaRPr lang="en-US" noProof="0" dirty="0"/>
          </a:p>
        </p:txBody>
      </p:sp>
    </p:spTree>
    <p:extLst>
      <p:ext uri="{BB962C8B-B14F-4D97-AF65-F5344CB8AC3E}">
        <p14:creationId xmlns:p14="http://schemas.microsoft.com/office/powerpoint/2010/main" val="15320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24</a:t>
            </a:fld>
            <a:endParaRPr lang="en-US" noProof="0"/>
          </a:p>
        </p:txBody>
      </p:sp>
    </p:spTree>
    <p:extLst>
      <p:ext uri="{BB962C8B-B14F-4D97-AF65-F5344CB8AC3E}">
        <p14:creationId xmlns:p14="http://schemas.microsoft.com/office/powerpoint/2010/main" val="161241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25</a:t>
            </a:fld>
            <a:endParaRPr lang="en-US" noProof="0"/>
          </a:p>
        </p:txBody>
      </p:sp>
    </p:spTree>
    <p:extLst>
      <p:ext uri="{BB962C8B-B14F-4D97-AF65-F5344CB8AC3E}">
        <p14:creationId xmlns:p14="http://schemas.microsoft.com/office/powerpoint/2010/main" val="110807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26</a:t>
            </a:fld>
            <a:endParaRPr lang="en-US" noProof="0"/>
          </a:p>
        </p:txBody>
      </p:sp>
    </p:spTree>
    <p:extLst>
      <p:ext uri="{BB962C8B-B14F-4D97-AF65-F5344CB8AC3E}">
        <p14:creationId xmlns:p14="http://schemas.microsoft.com/office/powerpoint/2010/main" val="259706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27</a:t>
            </a:fld>
            <a:endParaRPr lang="en-US" noProof="0"/>
          </a:p>
        </p:txBody>
      </p:sp>
    </p:spTree>
    <p:extLst>
      <p:ext uri="{BB962C8B-B14F-4D97-AF65-F5344CB8AC3E}">
        <p14:creationId xmlns:p14="http://schemas.microsoft.com/office/powerpoint/2010/main" val="197018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28</a:t>
            </a:fld>
            <a:endParaRPr lang="en-US" noProof="0"/>
          </a:p>
        </p:txBody>
      </p:sp>
    </p:spTree>
    <p:extLst>
      <p:ext uri="{BB962C8B-B14F-4D97-AF65-F5344CB8AC3E}">
        <p14:creationId xmlns:p14="http://schemas.microsoft.com/office/powerpoint/2010/main" val="16744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29</a:t>
            </a:fld>
            <a:endParaRPr lang="en-US" noProof="0"/>
          </a:p>
        </p:txBody>
      </p:sp>
    </p:spTree>
    <p:extLst>
      <p:ext uri="{BB962C8B-B14F-4D97-AF65-F5344CB8AC3E}">
        <p14:creationId xmlns:p14="http://schemas.microsoft.com/office/powerpoint/2010/main" val="1431030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B9EB93D-D5A5-AA5E-E122-B76C35EE3D76}"/>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512261"/>
            <a:ext cx="5540920" cy="776535"/>
          </a:xfrm>
        </p:spPr>
        <p:txBody>
          <a:bodyPr anchor="b">
            <a:normAutofit/>
          </a:bodyPr>
          <a:lstStyle>
            <a:lvl1pPr marL="0" indent="0">
              <a:buNone/>
              <a:defRPr sz="2000" b="1">
                <a:solidFill>
                  <a:srgbClr val="5B66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512261"/>
            <a:ext cx="5538808" cy="776535"/>
          </a:xfrm>
        </p:spPr>
        <p:txBody>
          <a:bodyPr anchor="b">
            <a:normAutofit/>
          </a:bodyPr>
          <a:lstStyle>
            <a:lvl1pPr marL="0" indent="0">
              <a:buNone/>
              <a:defRPr sz="2000" b="1">
                <a:solidFill>
                  <a:srgbClr val="5B66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405402"/>
            <a:ext cx="5540920" cy="3511584"/>
          </a:xfrm>
        </p:spPr>
        <p:txBody>
          <a:bodyPr>
            <a:normAutofit/>
          </a:bodyPr>
          <a:lstStyle>
            <a:lvl1pPr>
              <a:defRPr sz="1400">
                <a:solidFill>
                  <a:srgbClr val="6D6E71"/>
                </a:solidFill>
              </a:defRPr>
            </a:lvl1pPr>
            <a:lvl2pPr>
              <a:defRPr sz="1200">
                <a:solidFill>
                  <a:srgbClr val="6D6E71"/>
                </a:solidFill>
              </a:defRPr>
            </a:lvl2pPr>
            <a:lvl3pPr>
              <a:defRPr sz="1100">
                <a:solidFill>
                  <a:srgbClr val="6D6E71"/>
                </a:solidFill>
              </a:defRPr>
            </a:lvl3pPr>
            <a:lvl4pPr>
              <a:defRPr sz="1050">
                <a:solidFill>
                  <a:srgbClr val="6D6E71"/>
                </a:solidFill>
              </a:defRPr>
            </a:lvl4pPr>
            <a:lvl5pPr>
              <a:defRPr sz="105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405402"/>
            <a:ext cx="5540920" cy="3511584"/>
          </a:xfrm>
        </p:spPr>
        <p:txBody>
          <a:bodyPr>
            <a:normAutofit/>
          </a:bodyPr>
          <a:lstStyle>
            <a:lvl1pPr>
              <a:defRPr sz="1400">
                <a:solidFill>
                  <a:srgbClr val="6D6E71"/>
                </a:solidFill>
              </a:defRPr>
            </a:lvl1pPr>
            <a:lvl2pPr>
              <a:defRPr sz="1200">
                <a:solidFill>
                  <a:srgbClr val="6D6E71"/>
                </a:solidFill>
              </a:defRPr>
            </a:lvl2pPr>
            <a:lvl3pPr>
              <a:defRPr sz="1100">
                <a:solidFill>
                  <a:srgbClr val="6D6E71"/>
                </a:solidFill>
              </a:defRPr>
            </a:lvl3pPr>
            <a:lvl4pPr>
              <a:defRPr sz="1050">
                <a:solidFill>
                  <a:srgbClr val="6D6E71"/>
                </a:solidFill>
              </a:defRPr>
            </a:lvl4pPr>
            <a:lvl5pPr>
              <a:defRPr sz="105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6EDDA08-829F-18C7-D868-A1F2C10D36EA}"/>
              </a:ext>
            </a:extLst>
          </p:cNvPr>
          <p:cNvSpPr>
            <a:spLocks noGrp="1"/>
          </p:cNvSpPr>
          <p:nvPr>
            <p:ph type="title" hasCustomPrompt="1"/>
          </p:nvPr>
        </p:nvSpPr>
        <p:spPr>
          <a:xfrm>
            <a:off x="493859" y="578223"/>
            <a:ext cx="11202174" cy="683827"/>
          </a:xfrm>
        </p:spPr>
        <p:txBody>
          <a:bodyPr/>
          <a:lstStyle>
            <a:lvl1pPr>
              <a:defRPr>
                <a:solidFill>
                  <a:srgbClr val="6D6E71"/>
                </a:solidFill>
              </a:defRPr>
            </a:lvl1pPr>
          </a:lstStyle>
          <a:p>
            <a:r>
              <a:rPr lang="en-US"/>
              <a:t>Click to Edit Master Slide Title</a:t>
            </a:r>
          </a:p>
        </p:txBody>
      </p:sp>
      <p:sp>
        <p:nvSpPr>
          <p:cNvPr id="4" name="Rectangle 3">
            <a:extLst>
              <a:ext uri="{FF2B5EF4-FFF2-40B4-BE49-F238E27FC236}">
                <a16:creationId xmlns:a16="http://schemas.microsoft.com/office/drawing/2014/main" id="{BF02AC84-11F3-1928-B9DF-AE02A2D0C403}"/>
              </a:ext>
            </a:extLst>
          </p:cNvPr>
          <p:cNvSpPr/>
          <p:nvPr userDrawn="1"/>
        </p:nvSpPr>
        <p:spPr>
          <a:xfrm>
            <a:off x="493859" y="131146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7FD4F69-1EBB-0224-7927-F668A9D8699D}"/>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64483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EF6D6C0-CBAD-E1B2-1EC1-FDC098B99F53}"/>
              </a:ext>
            </a:extLst>
          </p:cNvPr>
          <p:cNvSpPr/>
          <p:nvPr userDrawn="1"/>
        </p:nvSpPr>
        <p:spPr>
          <a:xfrm>
            <a:off x="495967" y="1388761"/>
            <a:ext cx="11408581" cy="2155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4091" y="1521085"/>
            <a:ext cx="8754050" cy="1889413"/>
          </a:xfrm>
        </p:spPr>
        <p:txBody>
          <a:bodyPr anchor="ctr">
            <a:normAutofit/>
          </a:bodyPr>
          <a:lstStyle>
            <a:lvl1pPr>
              <a:defRPr sz="1600">
                <a:solidFill>
                  <a:srgbClr val="5B6670"/>
                </a:solidFill>
              </a:defRPr>
            </a:lvl1pPr>
            <a:lvl2pPr>
              <a:defRPr sz="1400">
                <a:solidFill>
                  <a:srgbClr val="5B6670"/>
                </a:solidFill>
              </a:defRPr>
            </a:lvl2pPr>
            <a:lvl3pPr>
              <a:defRPr sz="1200">
                <a:solidFill>
                  <a:srgbClr val="5B6670"/>
                </a:solidFill>
              </a:defRPr>
            </a:lvl3pPr>
            <a:lvl4pPr>
              <a:defRPr sz="1100">
                <a:solidFill>
                  <a:srgbClr val="5B6670"/>
                </a:solidFill>
              </a:defRPr>
            </a:lvl4pPr>
            <a:lvl5pPr>
              <a:defRPr sz="1100">
                <a:solidFill>
                  <a:srgbClr val="5B66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30485" y="1521085"/>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4091" y="3807085"/>
            <a:ext cx="8754050" cy="1889413"/>
          </a:xfrm>
        </p:spPr>
        <p:txBody>
          <a:bodyPr anchor="ctr">
            <a:normAutofit/>
          </a:bodyPr>
          <a:lstStyle>
            <a:lvl1pPr>
              <a:defRPr sz="1600">
                <a:solidFill>
                  <a:srgbClr val="6D6E71"/>
                </a:solidFill>
              </a:defRPr>
            </a:lvl1pPr>
            <a:lvl2pPr>
              <a:defRPr sz="1400">
                <a:solidFill>
                  <a:srgbClr val="6D6E71"/>
                </a:solidFill>
              </a:defRPr>
            </a:lvl2pPr>
            <a:lvl3pPr>
              <a:defRPr sz="1200">
                <a:solidFill>
                  <a:srgbClr val="6D6E71"/>
                </a:solidFill>
              </a:defRPr>
            </a:lvl3pPr>
            <a:lvl4pPr>
              <a:defRPr sz="1100">
                <a:solidFill>
                  <a:srgbClr val="6D6E71"/>
                </a:solidFill>
              </a:defRPr>
            </a:lvl4pPr>
            <a:lvl5pPr>
              <a:defRPr sz="110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30485" y="3807085"/>
            <a:ext cx="2763982" cy="1889413"/>
          </a:xfrm>
          <a:solidFill>
            <a:schemeClr val="bg2"/>
          </a:solidFill>
        </p:spPr>
        <p:txBody>
          <a:bodyPr anchor="ctr">
            <a:normAutofit/>
          </a:bodyPr>
          <a:lstStyle>
            <a:lvl1pPr marL="0" indent="0" algn="ctr">
              <a:buNone/>
              <a:defRPr sz="1200"/>
            </a:lvl1pPr>
          </a:lstStyle>
          <a:p>
            <a:endParaRPr lang="en-US"/>
          </a:p>
        </p:txBody>
      </p:sp>
      <p:sp>
        <p:nvSpPr>
          <p:cNvPr id="6" name="Title 1">
            <a:extLst>
              <a:ext uri="{FF2B5EF4-FFF2-40B4-BE49-F238E27FC236}">
                <a16:creationId xmlns:a16="http://schemas.microsoft.com/office/drawing/2014/main" id="{339C6077-DD96-320A-139C-C7C45F95B212}"/>
              </a:ext>
            </a:extLst>
          </p:cNvPr>
          <p:cNvSpPr>
            <a:spLocks noGrp="1"/>
          </p:cNvSpPr>
          <p:nvPr>
            <p:ph type="title" hasCustomPrompt="1"/>
          </p:nvPr>
        </p:nvSpPr>
        <p:spPr>
          <a:xfrm>
            <a:off x="495968" y="467423"/>
            <a:ext cx="11202174" cy="683827"/>
          </a:xfrm>
        </p:spPr>
        <p:txBody>
          <a:bodyPr/>
          <a:lstStyle>
            <a:lvl1pPr>
              <a:defRPr>
                <a:solidFill>
                  <a:srgbClr val="6D6E71"/>
                </a:solidFill>
              </a:defRPr>
            </a:lvl1pPr>
          </a:lstStyle>
          <a:p>
            <a:r>
              <a:rPr lang="en-US"/>
              <a:t>Click to Edit Master Slide Title</a:t>
            </a:r>
          </a:p>
        </p:txBody>
      </p:sp>
      <p:sp>
        <p:nvSpPr>
          <p:cNvPr id="8" name="Rectangle 7">
            <a:extLst>
              <a:ext uri="{FF2B5EF4-FFF2-40B4-BE49-F238E27FC236}">
                <a16:creationId xmlns:a16="http://schemas.microsoft.com/office/drawing/2014/main" id="{B6CABA57-7849-D7DB-D520-C28078FEA05C}"/>
              </a:ext>
            </a:extLst>
          </p:cNvPr>
          <p:cNvSpPr/>
          <p:nvPr userDrawn="1"/>
        </p:nvSpPr>
        <p:spPr>
          <a:xfrm>
            <a:off x="495968" y="120066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ADD09DE-D2E4-6F63-193B-8CAD908C8551}"/>
              </a:ext>
            </a:extLst>
          </p:cNvPr>
          <p:cNvSpPr>
            <a:spLocks noGrp="1"/>
          </p:cNvSpPr>
          <p:nvPr>
            <p:ph type="sldNum" sz="quarter" idx="12"/>
          </p:nvPr>
        </p:nvSpPr>
        <p:spPr>
          <a:xfrm>
            <a:off x="10808770"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181331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4BC819-BB10-BF32-D955-17806E06AE69}"/>
              </a:ext>
            </a:extLst>
          </p:cNvPr>
          <p:cNvSpPr txBox="1"/>
          <p:nvPr userDrawn="1"/>
        </p:nvSpPr>
        <p:spPr>
          <a:xfrm>
            <a:off x="270111" y="3538268"/>
            <a:ext cx="4999383" cy="954107"/>
          </a:xfrm>
          <a:prstGeom prst="rect">
            <a:avLst/>
          </a:prstGeom>
          <a:noFill/>
        </p:spPr>
        <p:txBody>
          <a:bodyPr wrap="square" rtlCol="0">
            <a:spAutoFit/>
          </a:bodyPr>
          <a:lstStyle/>
          <a:p>
            <a:r>
              <a:rPr lang="en-US" sz="5600" b="1" i="0">
                <a:solidFill>
                  <a:schemeClr val="accent1"/>
                </a:solidFill>
                <a:latin typeface="Milligram" pitchFamily="2" charset="77"/>
              </a:rPr>
              <a:t>Questions?</a:t>
            </a:r>
          </a:p>
        </p:txBody>
      </p:sp>
      <p:sp>
        <p:nvSpPr>
          <p:cNvPr id="4" name="Rectangle 3">
            <a:extLst>
              <a:ext uri="{FF2B5EF4-FFF2-40B4-BE49-F238E27FC236}">
                <a16:creationId xmlns:a16="http://schemas.microsoft.com/office/drawing/2014/main" id="{5C355B5F-57B5-4ADC-D1F5-AD8D2893E67A}"/>
              </a:ext>
            </a:extLst>
          </p:cNvPr>
          <p:cNvSpPr/>
          <p:nvPr userDrawn="1"/>
        </p:nvSpPr>
        <p:spPr>
          <a:xfrm>
            <a:off x="359563" y="4492376"/>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E0058E4D-C914-646D-BBBD-79168BF37687}"/>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3274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4BC819-BB10-BF32-D955-17806E06AE69}"/>
              </a:ext>
            </a:extLst>
          </p:cNvPr>
          <p:cNvSpPr txBox="1"/>
          <p:nvPr userDrawn="1"/>
        </p:nvSpPr>
        <p:spPr>
          <a:xfrm>
            <a:off x="270111" y="3538268"/>
            <a:ext cx="4999383" cy="954107"/>
          </a:xfrm>
          <a:prstGeom prst="rect">
            <a:avLst/>
          </a:prstGeom>
          <a:noFill/>
        </p:spPr>
        <p:txBody>
          <a:bodyPr wrap="square" rtlCol="0">
            <a:spAutoFit/>
          </a:bodyPr>
          <a:lstStyle/>
          <a:p>
            <a:r>
              <a:rPr lang="en-US" sz="5600" b="1" i="0">
                <a:solidFill>
                  <a:schemeClr val="accent1"/>
                </a:solidFill>
                <a:latin typeface="Milligram" pitchFamily="2" charset="77"/>
              </a:rPr>
              <a:t>Questions?</a:t>
            </a:r>
          </a:p>
        </p:txBody>
      </p:sp>
      <p:sp>
        <p:nvSpPr>
          <p:cNvPr id="4" name="Rectangle 3">
            <a:extLst>
              <a:ext uri="{FF2B5EF4-FFF2-40B4-BE49-F238E27FC236}">
                <a16:creationId xmlns:a16="http://schemas.microsoft.com/office/drawing/2014/main" id="{5C355B5F-57B5-4ADC-D1F5-AD8D2893E67A}"/>
              </a:ext>
            </a:extLst>
          </p:cNvPr>
          <p:cNvSpPr/>
          <p:nvPr userDrawn="1"/>
        </p:nvSpPr>
        <p:spPr>
          <a:xfrm>
            <a:off x="359563" y="4492376"/>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7DA292B4-4389-5437-BDCD-AD1CC59DA3FF}"/>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71836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6D1109F-EE42-7FE6-AD63-A5F5B7459FF2}"/>
              </a:ext>
            </a:extLst>
          </p:cNvPr>
          <p:cNvSpPr txBox="1"/>
          <p:nvPr userDrawn="1"/>
        </p:nvSpPr>
        <p:spPr>
          <a:xfrm>
            <a:off x="539052" y="2683614"/>
            <a:ext cx="4999383" cy="954107"/>
          </a:xfrm>
          <a:prstGeom prst="rect">
            <a:avLst/>
          </a:prstGeom>
          <a:noFill/>
        </p:spPr>
        <p:txBody>
          <a:bodyPr wrap="square" rtlCol="0">
            <a:spAutoFit/>
          </a:bodyPr>
          <a:lstStyle/>
          <a:p>
            <a:r>
              <a:rPr lang="en-US" sz="5600" b="1" i="0">
                <a:solidFill>
                  <a:schemeClr val="accent1"/>
                </a:solidFill>
                <a:latin typeface="Milligram" pitchFamily="2" charset="77"/>
              </a:rPr>
              <a:t>Thank You</a:t>
            </a:r>
          </a:p>
        </p:txBody>
      </p:sp>
      <p:sp>
        <p:nvSpPr>
          <p:cNvPr id="11" name="Rectangle 10">
            <a:extLst>
              <a:ext uri="{FF2B5EF4-FFF2-40B4-BE49-F238E27FC236}">
                <a16:creationId xmlns:a16="http://schemas.microsoft.com/office/drawing/2014/main" id="{D993E18C-9180-C6BF-1F12-9B512C4C0DC1}"/>
              </a:ext>
            </a:extLst>
          </p:cNvPr>
          <p:cNvSpPr/>
          <p:nvPr userDrawn="1"/>
        </p:nvSpPr>
        <p:spPr>
          <a:xfrm>
            <a:off x="628504" y="3637722"/>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42D6B342-62EA-83E5-09A5-2A11DC63B10A}"/>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139375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FE6C67-48EC-FFCA-FD92-A9DB766AF932}"/>
              </a:ext>
            </a:extLst>
          </p:cNvPr>
          <p:cNvSpPr txBox="1"/>
          <p:nvPr userDrawn="1"/>
        </p:nvSpPr>
        <p:spPr>
          <a:xfrm>
            <a:off x="539052" y="2683614"/>
            <a:ext cx="4999383" cy="954107"/>
          </a:xfrm>
          <a:prstGeom prst="rect">
            <a:avLst/>
          </a:prstGeom>
          <a:noFill/>
        </p:spPr>
        <p:txBody>
          <a:bodyPr wrap="square" rtlCol="0">
            <a:spAutoFit/>
          </a:bodyPr>
          <a:lstStyle/>
          <a:p>
            <a:r>
              <a:rPr lang="en-US" sz="5600" b="1" i="0">
                <a:solidFill>
                  <a:schemeClr val="accent1"/>
                </a:solidFill>
                <a:latin typeface="Milligram" pitchFamily="2" charset="77"/>
              </a:rPr>
              <a:t>Thank You</a:t>
            </a:r>
          </a:p>
        </p:txBody>
      </p:sp>
      <p:sp>
        <p:nvSpPr>
          <p:cNvPr id="4" name="Rectangle 3">
            <a:extLst>
              <a:ext uri="{FF2B5EF4-FFF2-40B4-BE49-F238E27FC236}">
                <a16:creationId xmlns:a16="http://schemas.microsoft.com/office/drawing/2014/main" id="{A1F86C3A-D742-7829-0723-F52C8B118D9D}"/>
              </a:ext>
            </a:extLst>
          </p:cNvPr>
          <p:cNvSpPr/>
          <p:nvPr userDrawn="1"/>
        </p:nvSpPr>
        <p:spPr>
          <a:xfrm>
            <a:off x="628504" y="3637722"/>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B10FF41A-1F68-575B-AE2E-B47DFB99314A}"/>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424005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57438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9CA4D70-6362-2DC0-1A15-B69927DB26D6}"/>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79025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3BE7F94-6FB1-4E14-4F41-D81DC1669040}"/>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105606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B2E22EE-22F2-14DB-3327-81C6A41F2EA4}"/>
              </a:ext>
            </a:extLst>
          </p:cNvPr>
          <p:cNvSpPr>
            <a:spLocks noGrp="1"/>
          </p:cNvSpPr>
          <p:nvPr>
            <p:ph type="sldNum" sz="quarter" idx="12"/>
          </p:nvPr>
        </p:nvSpPr>
        <p:spPr>
          <a:xfrm>
            <a:off x="10811819" y="65851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51638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5A33AEC-98A9-4E82-650F-FFBD1411CBA7}"/>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57315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lnSpc>
                <a:spcPts val="5500"/>
              </a:lnSpc>
              <a:defRPr sz="6000">
                <a:solidFill>
                  <a:srgbClr val="5B6670"/>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628504" y="5602977"/>
            <a:ext cx="7524831" cy="608331"/>
          </a:xfrm>
        </p:spPr>
        <p:txBody>
          <a:bodyPr anchor="ctr">
            <a:noAutofit/>
          </a:bodyPr>
          <a:lstStyle>
            <a:lvl1pPr marL="0" indent="0" algn="l">
              <a:buNone/>
              <a:defRPr sz="1500">
                <a:solidFill>
                  <a:srgbClr val="6D6E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5" name="Rectangle 4">
            <a:extLst>
              <a:ext uri="{FF2B5EF4-FFF2-40B4-BE49-F238E27FC236}">
                <a16:creationId xmlns:a16="http://schemas.microsoft.com/office/drawing/2014/main" id="{CB695BD7-3C60-F0DE-F154-2FF17B2FDD07}"/>
              </a:ext>
            </a:extLst>
          </p:cNvPr>
          <p:cNvSpPr/>
          <p:nvPr userDrawn="1"/>
        </p:nvSpPr>
        <p:spPr>
          <a:xfrm>
            <a:off x="628504" y="5291710"/>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D597E161-26BD-2277-718E-79D27929AF94}"/>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62446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408611"/>
            <a:ext cx="11202841" cy="4481201"/>
          </a:xfrm>
        </p:spPr>
        <p:txBody>
          <a:bodyPr anchor="ctr"/>
          <a:lstStyle>
            <a:lvl1pPr marL="0" indent="0" algn="ctr">
              <a:buNone/>
              <a:defRPr/>
            </a:lvl1pPr>
          </a:lstStyle>
          <a:p>
            <a:endParaRPr lang="en-US"/>
          </a:p>
        </p:txBody>
      </p:sp>
      <p:sp>
        <p:nvSpPr>
          <p:cNvPr id="2" name="Title 1">
            <a:extLst>
              <a:ext uri="{FF2B5EF4-FFF2-40B4-BE49-F238E27FC236}">
                <a16:creationId xmlns:a16="http://schemas.microsoft.com/office/drawing/2014/main" id="{15DA2E40-77E0-9996-7265-A010FD92F886}"/>
              </a:ext>
            </a:extLst>
          </p:cNvPr>
          <p:cNvSpPr>
            <a:spLocks noGrp="1"/>
          </p:cNvSpPr>
          <p:nvPr>
            <p:ph type="title" hasCustomPrompt="1"/>
          </p:nvPr>
        </p:nvSpPr>
        <p:spPr>
          <a:xfrm>
            <a:off x="493859" y="430306"/>
            <a:ext cx="11202174" cy="683827"/>
          </a:xfrm>
        </p:spPr>
        <p:txBody>
          <a:bodyPr/>
          <a:lstStyle>
            <a:lvl1pPr>
              <a:defRPr>
                <a:solidFill>
                  <a:srgbClr val="6D6E71"/>
                </a:solidFill>
              </a:defRPr>
            </a:lvl1pPr>
          </a:lstStyle>
          <a:p>
            <a:r>
              <a:rPr lang="en-US"/>
              <a:t>Click to Edit Master Slide Title</a:t>
            </a:r>
          </a:p>
        </p:txBody>
      </p:sp>
      <p:sp>
        <p:nvSpPr>
          <p:cNvPr id="3" name="Slide Number Placeholder 5">
            <a:extLst>
              <a:ext uri="{FF2B5EF4-FFF2-40B4-BE49-F238E27FC236}">
                <a16:creationId xmlns:a16="http://schemas.microsoft.com/office/drawing/2014/main" id="{7F981046-0763-9C4C-4286-D19E17648F56}"/>
              </a:ext>
            </a:extLst>
          </p:cNvPr>
          <p:cNvSpPr>
            <a:spLocks noGrp="1"/>
          </p:cNvSpPr>
          <p:nvPr>
            <p:ph type="sldNum" sz="quarter" idx="12"/>
          </p:nvPr>
        </p:nvSpPr>
        <p:spPr>
          <a:xfrm>
            <a:off x="10811819" y="6612631"/>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35977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8" y="1820862"/>
            <a:ext cx="11202174" cy="4351338"/>
          </a:xfrm>
        </p:spPr>
        <p:txBody>
          <a:bodyPr numCol="2" spcCol="457200">
            <a:normAutofit/>
          </a:bodyPr>
          <a:lstStyle>
            <a:lvl1pPr>
              <a:defRPr sz="1400">
                <a:solidFill>
                  <a:srgbClr val="6D6E71"/>
                </a:solidFill>
              </a:defRPr>
            </a:lvl1pPr>
            <a:lvl2pPr>
              <a:defRPr sz="1200">
                <a:solidFill>
                  <a:srgbClr val="6D6E71"/>
                </a:solidFill>
              </a:defRPr>
            </a:lvl2pPr>
            <a:lvl3pPr>
              <a:defRPr sz="1100">
                <a:solidFill>
                  <a:srgbClr val="6D6E71"/>
                </a:solidFill>
              </a:defRPr>
            </a:lvl3pPr>
            <a:lvl4pPr>
              <a:defRPr sz="1050">
                <a:solidFill>
                  <a:srgbClr val="6D6E71"/>
                </a:solidFill>
              </a:defRPr>
            </a:lvl4pPr>
            <a:lvl5pPr>
              <a:defRPr sz="105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43121B0-4C06-2544-4534-1AB21F2C98BC}"/>
              </a:ext>
            </a:extLst>
          </p:cNvPr>
          <p:cNvSpPr>
            <a:spLocks noGrp="1"/>
          </p:cNvSpPr>
          <p:nvPr>
            <p:ph type="title" hasCustomPrompt="1"/>
          </p:nvPr>
        </p:nvSpPr>
        <p:spPr>
          <a:xfrm>
            <a:off x="493859" y="685800"/>
            <a:ext cx="11202174" cy="683827"/>
          </a:xfrm>
        </p:spPr>
        <p:txBody>
          <a:bodyPr/>
          <a:lstStyle>
            <a:lvl1pPr>
              <a:defRPr>
                <a:solidFill>
                  <a:srgbClr val="6D6E71"/>
                </a:solidFill>
              </a:defRPr>
            </a:lvl1pPr>
          </a:lstStyle>
          <a:p>
            <a:r>
              <a:rPr lang="en-US"/>
              <a:t>Click to Edit Master Slide Title</a:t>
            </a:r>
          </a:p>
        </p:txBody>
      </p:sp>
      <p:sp>
        <p:nvSpPr>
          <p:cNvPr id="4" name="Slide Number Placeholder 5">
            <a:extLst>
              <a:ext uri="{FF2B5EF4-FFF2-40B4-BE49-F238E27FC236}">
                <a16:creationId xmlns:a16="http://schemas.microsoft.com/office/drawing/2014/main" id="{DA2ED8A4-6927-FD36-ED85-438DF1DE88D7}"/>
              </a:ext>
            </a:extLst>
          </p:cNvPr>
          <p:cNvSpPr>
            <a:spLocks noGrp="1"/>
          </p:cNvSpPr>
          <p:nvPr>
            <p:ph type="sldNum" sz="quarter" idx="12"/>
          </p:nvPr>
        </p:nvSpPr>
        <p:spPr>
          <a:xfrm>
            <a:off x="10811819" y="6623435"/>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63747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583578"/>
            <a:ext cx="5540920" cy="4351338"/>
          </a:xfrm>
        </p:spPr>
        <p:txBody>
          <a:bodyPr>
            <a:normAutofit/>
          </a:bodyPr>
          <a:lstStyle>
            <a:lvl1pPr>
              <a:defRPr sz="1400">
                <a:solidFill>
                  <a:srgbClr val="6D6E71"/>
                </a:solidFill>
              </a:defRPr>
            </a:lvl1pPr>
            <a:lvl2pPr>
              <a:defRPr sz="1200">
                <a:solidFill>
                  <a:srgbClr val="6D6E71"/>
                </a:solidFill>
              </a:defRPr>
            </a:lvl2pPr>
            <a:lvl3pPr>
              <a:defRPr sz="1100">
                <a:solidFill>
                  <a:srgbClr val="6D6E71"/>
                </a:solidFill>
              </a:defRPr>
            </a:lvl3pPr>
            <a:lvl4pPr>
              <a:defRPr sz="1050">
                <a:solidFill>
                  <a:srgbClr val="6D6E71"/>
                </a:solidFill>
              </a:defRPr>
            </a:lvl4pPr>
            <a:lvl5pPr>
              <a:defRPr sz="105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583578"/>
            <a:ext cx="5540920" cy="4351338"/>
          </a:xfrm>
        </p:spPr>
        <p:txBody>
          <a:bodyPr>
            <a:normAutofit/>
          </a:bodyPr>
          <a:lstStyle>
            <a:lvl1pPr>
              <a:defRPr sz="1400">
                <a:solidFill>
                  <a:srgbClr val="5B6670"/>
                </a:solidFill>
              </a:defRPr>
            </a:lvl1pPr>
            <a:lvl2pPr>
              <a:defRPr sz="1200">
                <a:solidFill>
                  <a:srgbClr val="5B6670"/>
                </a:solidFill>
              </a:defRPr>
            </a:lvl2pPr>
            <a:lvl3pPr>
              <a:defRPr sz="1100">
                <a:solidFill>
                  <a:srgbClr val="5B6670"/>
                </a:solidFill>
              </a:defRPr>
            </a:lvl3pPr>
            <a:lvl4pPr>
              <a:defRPr sz="1050">
                <a:solidFill>
                  <a:srgbClr val="5B6670"/>
                </a:solidFill>
              </a:defRPr>
            </a:lvl4pPr>
            <a:lvl5pPr>
              <a:defRPr sz="1050">
                <a:solidFill>
                  <a:srgbClr val="5B66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811819" y="6612631"/>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69A33707-1A19-81B9-EB3F-644AE4639FF5}"/>
              </a:ext>
            </a:extLst>
          </p:cNvPr>
          <p:cNvSpPr>
            <a:spLocks noGrp="1"/>
          </p:cNvSpPr>
          <p:nvPr>
            <p:ph type="title" hasCustomPrompt="1"/>
          </p:nvPr>
        </p:nvSpPr>
        <p:spPr>
          <a:xfrm>
            <a:off x="493859" y="443753"/>
            <a:ext cx="11202174" cy="683827"/>
          </a:xfrm>
        </p:spPr>
        <p:txBody>
          <a:bodyPr/>
          <a:lstStyle>
            <a:lvl1pPr>
              <a:defRPr>
                <a:solidFill>
                  <a:srgbClr val="6D6E71"/>
                </a:solidFill>
              </a:defRPr>
            </a:lvl1pPr>
          </a:lstStyle>
          <a:p>
            <a:r>
              <a:rPr lang="en-US"/>
              <a:t>Click to Edit Master Slide Title</a:t>
            </a:r>
          </a:p>
        </p:txBody>
      </p:sp>
    </p:spTree>
    <p:extLst>
      <p:ext uri="{BB962C8B-B14F-4D97-AF65-F5344CB8AC3E}">
        <p14:creationId xmlns:p14="http://schemas.microsoft.com/office/powerpoint/2010/main" val="63613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Title Heading</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AEA11CB-6866-6D11-B170-4166DDB3E02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0">
                <a:solidFill>
                  <a:schemeClr val="accent1"/>
                </a:solidFill>
                <a:latin typeface="Milligram" pitchFamily="2" charset="77"/>
              </a:defRPr>
            </a:lvl1pPr>
          </a:lstStyle>
          <a:p>
            <a:fld id="{B83CBC40-3CA6-C34D-B383-B28AFAE20DE9}" type="slidenum">
              <a:rPr lang="en-US" smtClean="0"/>
              <a:pPr/>
              <a:t>‹#›</a:t>
            </a:fld>
            <a:endParaRPr lang="en-US"/>
          </a:p>
        </p:txBody>
      </p:sp>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4" r:id="rId3"/>
    <p:sldLayoutId id="2147483682" r:id="rId4"/>
    <p:sldLayoutId id="2147483685" r:id="rId5"/>
    <p:sldLayoutId id="2147483661" r:id="rId6"/>
    <p:sldLayoutId id="2147483665" r:id="rId7"/>
    <p:sldLayoutId id="2147483650" r:id="rId8"/>
    <p:sldLayoutId id="2147483652" r:id="rId9"/>
    <p:sldLayoutId id="2147483653" r:id="rId10"/>
    <p:sldLayoutId id="2147483663" r:id="rId11"/>
    <p:sldLayoutId id="2147483689" r:id="rId12"/>
    <p:sldLayoutId id="2147483690" r:id="rId13"/>
    <p:sldLayoutId id="2147483683" r:id="rId14"/>
    <p:sldLayoutId id="2147483687" r:id="rId15"/>
    <p:sldLayoutId id="2147483691" r:id="rId16"/>
  </p:sldLayoutIdLst>
  <p:hf sldNum="0" hdr="0" ftr="0" dt="0"/>
  <p:txStyles>
    <p:title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b="0" i="0" kern="1200">
          <a:solidFill>
            <a:srgbClr val="6D6E71"/>
          </a:solidFill>
          <a:latin typeface="Milligram Medium"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rgbClr val="6D6E71"/>
          </a:solidFill>
          <a:latin typeface="Milligram Medium"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b="0" i="0" kern="1200">
          <a:solidFill>
            <a:srgbClr val="6D6E71"/>
          </a:solidFill>
          <a:latin typeface="Milligram Medium"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b="0" i="0" kern="1200">
          <a:solidFill>
            <a:srgbClr val="6D6E71"/>
          </a:solidFill>
          <a:latin typeface="Milligram Medium"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b="0" i="0" kern="1200">
          <a:solidFill>
            <a:srgbClr val="6D6E71"/>
          </a:solidFill>
          <a:latin typeface="Milligram Medium"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D52AF-9286-4E04-7E33-498459A35902}"/>
              </a:ext>
            </a:extLst>
          </p:cNvPr>
          <p:cNvSpPr txBox="1"/>
          <p:nvPr/>
        </p:nvSpPr>
        <p:spPr>
          <a:xfrm>
            <a:off x="6961909" y="121755"/>
            <a:ext cx="5142542" cy="523220"/>
          </a:xfrm>
          <a:prstGeom prst="rect">
            <a:avLst/>
          </a:prstGeom>
          <a:noFill/>
        </p:spPr>
        <p:txBody>
          <a:bodyPr wrap="square">
            <a:spAutoFit/>
          </a:bodyPr>
          <a:lstStyle/>
          <a:p>
            <a:pPr algn="ctr"/>
            <a:r>
              <a:rPr lang="en-US" sz="2800" b="1" dirty="0">
                <a:solidFill>
                  <a:schemeClr val="bg1"/>
                </a:solidFill>
              </a:rPr>
              <a:t>Billing Session</a:t>
            </a:r>
          </a:p>
        </p:txBody>
      </p:sp>
    </p:spTree>
    <p:extLst>
      <p:ext uri="{BB962C8B-B14F-4D97-AF65-F5344CB8AC3E}">
        <p14:creationId xmlns:p14="http://schemas.microsoft.com/office/powerpoint/2010/main" val="185395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New CalAIM Rule – Same Day Service </a:t>
            </a:r>
          </a:p>
        </p:txBody>
      </p:sp>
      <p:sp>
        <p:nvSpPr>
          <p:cNvPr id="3" name="TextBox 2">
            <a:extLst>
              <a:ext uri="{FF2B5EF4-FFF2-40B4-BE49-F238E27FC236}">
                <a16:creationId xmlns:a16="http://schemas.microsoft.com/office/drawing/2014/main" id="{9F7BE6D2-DB08-FFC0-D4EF-E523684ADAC5}"/>
              </a:ext>
            </a:extLst>
          </p:cNvPr>
          <p:cNvSpPr txBox="1"/>
          <p:nvPr/>
        </p:nvSpPr>
        <p:spPr>
          <a:xfrm>
            <a:off x="635577" y="1702820"/>
            <a:ext cx="10920846" cy="410881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This means that the calculation to combine the two charges together ONLY gets applied when we are beginning the process to produce claims for Medi-Cal</a:t>
            </a:r>
          </a:p>
          <a:p>
            <a:pPr marL="342900" marR="0" lvl="0" indent="-342900">
              <a:spcBef>
                <a:spcPts val="60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This requirement presents issues related to the sequence of events.</a:t>
            </a:r>
            <a:endParaRPr lang="en-US" sz="2400" dirty="0">
              <a:effectLst/>
              <a:latin typeface="Calibri" panose="020F0502020204030204" pitchFamily="34" charset="0"/>
              <a:ea typeface="Calibri" panose="020F0502020204030204" pitchFamily="34" charset="0"/>
            </a:endParaRPr>
          </a:p>
          <a:p>
            <a:pPr marL="800100" marR="0" lvl="1" indent="-342900">
              <a:spcBef>
                <a:spcPts val="60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For the system to perform this calculation, it presumes both service records are entered into the system without fail for the system to make the connection between the two occurring on the Same Day</a:t>
            </a:r>
            <a:endParaRPr lang="en-US" sz="2400" dirty="0">
              <a:effectLst/>
              <a:latin typeface="Calibri" panose="020F0502020204030204" pitchFamily="34" charset="0"/>
              <a:ea typeface="Calibri" panose="020F0502020204030204" pitchFamily="34" charset="0"/>
            </a:endParaRPr>
          </a:p>
          <a:p>
            <a:pPr marL="800100" marR="0" lvl="1" indent="-34290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Contractor Invoicing occurs before the calculation of Medi-Cal Claims.  So, the services entered by contractors will result in two initial charges (99213).  How are they supposed to present/invoice those to the County?</a:t>
            </a:r>
            <a:endParaRPr lang="en-US" sz="2400" dirty="0">
              <a:effectLst/>
              <a:latin typeface="Calibri" panose="020F050202020403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71648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Same Day Service – Problem?</a:t>
            </a:r>
          </a:p>
        </p:txBody>
      </p:sp>
      <p:sp>
        <p:nvSpPr>
          <p:cNvPr id="3" name="TextBox 2">
            <a:extLst>
              <a:ext uri="{FF2B5EF4-FFF2-40B4-BE49-F238E27FC236}">
                <a16:creationId xmlns:a16="http://schemas.microsoft.com/office/drawing/2014/main" id="{9F7BE6D2-DB08-FFC0-D4EF-E523684ADAC5}"/>
              </a:ext>
            </a:extLst>
          </p:cNvPr>
          <p:cNvSpPr txBox="1"/>
          <p:nvPr/>
        </p:nvSpPr>
        <p:spPr>
          <a:xfrm>
            <a:off x="635577" y="1702820"/>
            <a:ext cx="10920846" cy="561692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For Billing to Medi-Cal – No</a:t>
            </a:r>
          </a:p>
          <a:p>
            <a:pPr marL="742950" lvl="1" indent="-285750">
              <a:spcBef>
                <a:spcPts val="60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Assuming that Both Services are Entered Before the Claims Are Created</a:t>
            </a:r>
          </a:p>
          <a:p>
            <a:pPr marL="285750"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For Contractor </a:t>
            </a:r>
            <a:r>
              <a:rPr lang="en-US" sz="2400" dirty="0">
                <a:latin typeface="Calibri" panose="020F0502020204030204" pitchFamily="34" charset="0"/>
                <a:ea typeface="Calibri" panose="020F0502020204030204" pitchFamily="34" charset="0"/>
              </a:rPr>
              <a:t>Invoicing - Kind Of</a:t>
            </a:r>
          </a:p>
          <a:p>
            <a:pPr marL="742950" lvl="1" indent="-285750">
              <a:spcBef>
                <a:spcPts val="60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Currently, this requirement will result in Over-Payment to Contractors as Their Services will NOT be combined.</a:t>
            </a:r>
          </a:p>
          <a:p>
            <a:pPr marL="742950" lvl="1" indent="-285750">
              <a:spcBef>
                <a:spcPts val="60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As we saw, the Net Amount of the Two Service will </a:t>
            </a:r>
            <a:r>
              <a:rPr lang="en-US" sz="2400" b="1" dirty="0">
                <a:solidFill>
                  <a:schemeClr val="accent1"/>
                </a:solidFill>
                <a:latin typeface="Calibri" panose="020F0502020204030204" pitchFamily="34" charset="0"/>
                <a:ea typeface="Calibri" panose="020F0502020204030204" pitchFamily="34" charset="0"/>
              </a:rPr>
              <a:t>Sometimes </a:t>
            </a:r>
            <a:r>
              <a:rPr lang="en-US" sz="2400" dirty="0">
                <a:latin typeface="Calibri" panose="020F0502020204030204" pitchFamily="34" charset="0"/>
                <a:ea typeface="Calibri" panose="020F0502020204030204" pitchFamily="34" charset="0"/>
              </a:rPr>
              <a:t>exceed the value of a combined service</a:t>
            </a:r>
          </a:p>
          <a:p>
            <a:pPr marL="342900" indent="-342900">
              <a:spcBef>
                <a:spcPts val="60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CalMHSA is working on developing reconciliation processes/report to address these overpayments</a:t>
            </a:r>
          </a:p>
          <a:p>
            <a:pPr marL="742950" lvl="1" indent="-285750">
              <a:spcBef>
                <a:spcPts val="600"/>
              </a:spcBef>
              <a:spcAft>
                <a:spcPts val="6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endParaRPr>
          </a:p>
          <a:p>
            <a:pPr marL="742950" lvl="1" indent="-285750">
              <a:spcBef>
                <a:spcPts val="600"/>
              </a:spcBef>
              <a:spcAft>
                <a:spcPts val="60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4527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551F78-C6B6-B161-EB53-3C4A923DF29E}"/>
              </a:ext>
            </a:extLst>
          </p:cNvPr>
          <p:cNvSpPr txBox="1"/>
          <p:nvPr/>
        </p:nvSpPr>
        <p:spPr>
          <a:xfrm>
            <a:off x="377687" y="397615"/>
            <a:ext cx="10444388" cy="1815882"/>
          </a:xfrm>
          <a:prstGeom prst="rect">
            <a:avLst/>
          </a:prstGeom>
          <a:noFill/>
        </p:spPr>
        <p:txBody>
          <a:bodyPr wrap="square" rtlCol="0">
            <a:spAutoFit/>
          </a:bodyPr>
          <a:lstStyle/>
          <a:p>
            <a:r>
              <a:rPr lang="en-US" sz="5600" b="1" i="0" dirty="0">
                <a:solidFill>
                  <a:schemeClr val="accent1"/>
                </a:solidFill>
                <a:latin typeface="Milligram" pitchFamily="2" charset="77"/>
              </a:rPr>
              <a:t>The Numbers </a:t>
            </a:r>
          </a:p>
          <a:p>
            <a:endParaRPr lang="en-US" sz="5600" b="1" i="0" dirty="0">
              <a:solidFill>
                <a:schemeClr val="accent1"/>
              </a:solidFill>
              <a:latin typeface="Milligram" pitchFamily="2" charset="77"/>
            </a:endParaRPr>
          </a:p>
        </p:txBody>
      </p:sp>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8ED5CC5-465A-D75A-6056-70E7EA82E530}"/>
              </a:ext>
            </a:extLst>
          </p:cNvPr>
          <p:cNvPicPr>
            <a:picLocks noChangeAspect="1"/>
          </p:cNvPicPr>
          <p:nvPr/>
        </p:nvPicPr>
        <p:blipFill>
          <a:blip r:embed="rId2"/>
          <a:stretch>
            <a:fillRect/>
          </a:stretch>
        </p:blipFill>
        <p:spPr>
          <a:xfrm>
            <a:off x="2120202" y="1231404"/>
            <a:ext cx="7389854" cy="5228982"/>
          </a:xfrm>
          <a:prstGeom prst="rect">
            <a:avLst/>
          </a:prstGeom>
        </p:spPr>
      </p:pic>
    </p:spTree>
    <p:extLst>
      <p:ext uri="{BB962C8B-B14F-4D97-AF65-F5344CB8AC3E}">
        <p14:creationId xmlns:p14="http://schemas.microsoft.com/office/powerpoint/2010/main" val="393364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929C4C-09EB-0ABA-2EEC-374E54FD259C}"/>
              </a:ext>
            </a:extLst>
          </p:cNvPr>
          <p:cNvSpPr txBox="1"/>
          <p:nvPr/>
        </p:nvSpPr>
        <p:spPr>
          <a:xfrm>
            <a:off x="1891960" y="2660917"/>
            <a:ext cx="8017283" cy="954107"/>
          </a:xfrm>
          <a:prstGeom prst="rect">
            <a:avLst/>
          </a:prstGeom>
          <a:noFill/>
        </p:spPr>
        <p:txBody>
          <a:bodyPr wrap="square" rtlCol="0">
            <a:spAutoFit/>
          </a:bodyPr>
          <a:lstStyle/>
          <a:p>
            <a:pPr algn="ctr"/>
            <a:r>
              <a:rPr lang="en-US" sz="5600" b="1" i="0" dirty="0">
                <a:solidFill>
                  <a:schemeClr val="accent1"/>
                </a:solidFill>
                <a:latin typeface="Milligram" pitchFamily="2" charset="77"/>
              </a:rPr>
              <a:t>Diagnosis Billing Errors</a:t>
            </a:r>
          </a:p>
        </p:txBody>
      </p:sp>
    </p:spTree>
    <p:extLst>
      <p:ext uri="{BB962C8B-B14F-4D97-AF65-F5344CB8AC3E}">
        <p14:creationId xmlns:p14="http://schemas.microsoft.com/office/powerpoint/2010/main" val="401569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Diagnosis Errors – Problem? </a:t>
            </a:r>
          </a:p>
        </p:txBody>
      </p:sp>
      <p:sp>
        <p:nvSpPr>
          <p:cNvPr id="3" name="TextBox 2">
            <a:extLst>
              <a:ext uri="{FF2B5EF4-FFF2-40B4-BE49-F238E27FC236}">
                <a16:creationId xmlns:a16="http://schemas.microsoft.com/office/drawing/2014/main" id="{9F7BE6D2-DB08-FFC0-D4EF-E523684ADAC5}"/>
              </a:ext>
            </a:extLst>
          </p:cNvPr>
          <p:cNvSpPr txBox="1"/>
          <p:nvPr/>
        </p:nvSpPr>
        <p:spPr>
          <a:xfrm>
            <a:off x="635577" y="1702820"/>
            <a:ext cx="10920846" cy="189282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Yes – Billing Diagnosis Errors Account for 59.4% of Service Errors</a:t>
            </a:r>
          </a:p>
          <a:p>
            <a:pPr>
              <a:spcBef>
                <a:spcPts val="600"/>
              </a:spcBef>
              <a:spcAft>
                <a:spcPts val="600"/>
              </a:spcAft>
            </a:pPr>
            <a:endParaRPr lang="en-US" sz="2400" dirty="0">
              <a:latin typeface="Calibri" panose="020F0502020204030204" pitchFamily="34" charset="0"/>
              <a:ea typeface="Calibri" panose="020F0502020204030204" pitchFamily="34" charset="0"/>
            </a:endParaRPr>
          </a:p>
          <a:p>
            <a:pPr marL="742950" lvl="1" indent="-285750">
              <a:spcBef>
                <a:spcPts val="600"/>
              </a:spcBef>
              <a:spcAft>
                <a:spcPts val="60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A6C2AFE3-3427-8B49-365F-AB064797108A}"/>
              </a:ext>
            </a:extLst>
          </p:cNvPr>
          <p:cNvPicPr>
            <a:picLocks noChangeAspect="1"/>
          </p:cNvPicPr>
          <p:nvPr/>
        </p:nvPicPr>
        <p:blipFill>
          <a:blip r:embed="rId2"/>
          <a:stretch>
            <a:fillRect/>
          </a:stretch>
        </p:blipFill>
        <p:spPr>
          <a:xfrm>
            <a:off x="2852530" y="2290446"/>
            <a:ext cx="5917490" cy="3662321"/>
          </a:xfrm>
          <a:prstGeom prst="rect">
            <a:avLst/>
          </a:prstGeom>
          <a:ln w="15875">
            <a:solidFill>
              <a:schemeClr val="accent1"/>
            </a:solidFill>
          </a:ln>
        </p:spPr>
      </p:pic>
    </p:spTree>
    <p:extLst>
      <p:ext uri="{BB962C8B-B14F-4D97-AF65-F5344CB8AC3E}">
        <p14:creationId xmlns:p14="http://schemas.microsoft.com/office/powerpoint/2010/main" val="99230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Diagnosis Errors – How Can I Address? </a:t>
            </a:r>
          </a:p>
        </p:txBody>
      </p:sp>
      <p:sp>
        <p:nvSpPr>
          <p:cNvPr id="3" name="TextBox 2">
            <a:extLst>
              <a:ext uri="{FF2B5EF4-FFF2-40B4-BE49-F238E27FC236}">
                <a16:creationId xmlns:a16="http://schemas.microsoft.com/office/drawing/2014/main" id="{9F7BE6D2-DB08-FFC0-D4EF-E523684ADAC5}"/>
              </a:ext>
            </a:extLst>
          </p:cNvPr>
          <p:cNvSpPr txBox="1"/>
          <p:nvPr/>
        </p:nvSpPr>
        <p:spPr>
          <a:xfrm>
            <a:off x="635577" y="1702820"/>
            <a:ext cx="10920846" cy="612475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There is a new report in all County PROD Systems called “</a:t>
            </a:r>
            <a:r>
              <a:rPr lang="en-US" sz="2400" b="0" i="0" dirty="0">
                <a:solidFill>
                  <a:srgbClr val="1D1C1D"/>
                </a:solidFill>
                <a:effectLst/>
                <a:latin typeface="Slack-Lato"/>
              </a:rPr>
              <a:t>CalMHSA Billing Diagnosis Errors Report</a:t>
            </a:r>
            <a:r>
              <a:rPr lang="en-US" sz="2400" b="0" i="0" dirty="0">
                <a:solidFill>
                  <a:srgbClr val="1D1C1D"/>
                </a:solidFill>
                <a:effectLst/>
                <a:latin typeface="Calibri" panose="020F0502020204030204" pitchFamily="34" charset="0"/>
              </a:rPr>
              <a:t>”</a:t>
            </a:r>
          </a:p>
          <a:p>
            <a:pPr marL="342900" indent="-342900">
              <a:spcBef>
                <a:spcPts val="600"/>
              </a:spcBef>
              <a:spcAft>
                <a:spcPts val="600"/>
              </a:spcAft>
              <a:buFont typeface="Arial" panose="020B0604020202020204" pitchFamily="34" charset="0"/>
              <a:buChar char="•"/>
            </a:pPr>
            <a:r>
              <a:rPr lang="en-US" sz="2400" dirty="0">
                <a:solidFill>
                  <a:srgbClr val="1D1C1D"/>
                </a:solidFill>
                <a:latin typeface="Slack-Lato"/>
              </a:rPr>
              <a:t>I</a:t>
            </a:r>
            <a:r>
              <a:rPr lang="en-US" sz="2400" b="0" i="0" dirty="0">
                <a:solidFill>
                  <a:srgbClr val="1D1C1D"/>
                </a:solidFill>
                <a:effectLst/>
                <a:latin typeface="Slack-Lato"/>
              </a:rPr>
              <a:t>t has been assigned to user roles</a:t>
            </a:r>
          </a:p>
          <a:p>
            <a:pPr marL="800100" lvl="1" indent="-342900">
              <a:buFont typeface="Arial" panose="020B0604020202020204" pitchFamily="34" charset="0"/>
              <a:buChar char="•"/>
            </a:pPr>
            <a:r>
              <a:rPr lang="en-US" sz="2400" b="0" i="0" dirty="0">
                <a:solidFill>
                  <a:srgbClr val="1D1C1D"/>
                </a:solidFill>
                <a:effectLst/>
                <a:latin typeface="Slack-Lato"/>
              </a:rPr>
              <a:t>County Affiliate </a:t>
            </a:r>
            <a:r>
              <a:rPr lang="en-US" sz="2400" b="0" i="0" dirty="0" err="1">
                <a:solidFill>
                  <a:srgbClr val="1D1C1D"/>
                </a:solidFill>
                <a:effectLst/>
                <a:latin typeface="Slack-Lato"/>
              </a:rPr>
              <a:t>SysAdmin</a:t>
            </a:r>
            <a:endParaRPr lang="en-US" sz="2400" dirty="0">
              <a:solidFill>
                <a:srgbClr val="1D1C1D"/>
              </a:solidFill>
              <a:latin typeface="Slack-Lato"/>
            </a:endParaRPr>
          </a:p>
          <a:p>
            <a:pPr marL="800100" lvl="1" indent="-342900">
              <a:spcAft>
                <a:spcPts val="600"/>
              </a:spcAft>
              <a:buFont typeface="Arial" panose="020B0604020202020204" pitchFamily="34" charset="0"/>
              <a:buChar char="•"/>
            </a:pPr>
            <a:r>
              <a:rPr lang="en-US" sz="2400" b="0" i="0" dirty="0">
                <a:solidFill>
                  <a:srgbClr val="1D1C1D"/>
                </a:solidFill>
                <a:effectLst/>
                <a:latin typeface="Slack-Lato"/>
              </a:rPr>
              <a:t>LPHA/Clinician</a:t>
            </a:r>
          </a:p>
          <a:p>
            <a:pPr marL="800100" lvl="1" indent="-342900">
              <a:spcAft>
                <a:spcPts val="600"/>
              </a:spcAft>
              <a:buFont typeface="Arial" panose="020B0604020202020204" pitchFamily="34" charset="0"/>
              <a:buChar char="•"/>
            </a:pPr>
            <a:r>
              <a:rPr lang="en-US" sz="2400" b="0" i="0" dirty="0">
                <a:solidFill>
                  <a:srgbClr val="1D1C1D"/>
                </a:solidFill>
                <a:effectLst/>
                <a:latin typeface="Slack-Lato"/>
              </a:rPr>
              <a:t>Clinician Supervisor</a:t>
            </a:r>
          </a:p>
          <a:p>
            <a:pPr marL="800100" lvl="1" indent="-342900">
              <a:spcAft>
                <a:spcPts val="600"/>
              </a:spcAft>
              <a:buFont typeface="Arial" panose="020B0604020202020204" pitchFamily="34" charset="0"/>
              <a:buChar char="•"/>
            </a:pPr>
            <a:r>
              <a:rPr lang="en-US" sz="2400" b="0" i="0" dirty="0">
                <a:solidFill>
                  <a:srgbClr val="1D1C1D"/>
                </a:solidFill>
                <a:effectLst/>
                <a:latin typeface="Slack-Lato"/>
              </a:rPr>
              <a:t>Reception and Front Desk</a:t>
            </a:r>
          </a:p>
          <a:p>
            <a:pPr marL="800100" lvl="1" indent="-342900">
              <a:spcAft>
                <a:spcPts val="600"/>
              </a:spcAft>
              <a:buFont typeface="Arial" panose="020B0604020202020204" pitchFamily="34" charset="0"/>
              <a:buChar char="•"/>
            </a:pPr>
            <a:r>
              <a:rPr lang="en-US" sz="2400" b="0" i="0" dirty="0">
                <a:solidFill>
                  <a:srgbClr val="1D1C1D"/>
                </a:solidFill>
                <a:effectLst/>
                <a:latin typeface="Slack-Lato"/>
              </a:rPr>
              <a:t>Medical Records/Quality Assurance</a:t>
            </a:r>
          </a:p>
          <a:p>
            <a:pPr marL="800100" lvl="1" indent="-342900">
              <a:spcAft>
                <a:spcPts val="600"/>
              </a:spcAft>
              <a:buFont typeface="Arial" panose="020B0604020202020204" pitchFamily="34" charset="0"/>
              <a:buChar char="•"/>
            </a:pPr>
            <a:r>
              <a:rPr lang="en-US" sz="2400" b="0" i="0" dirty="0">
                <a:solidFill>
                  <a:srgbClr val="1D1C1D"/>
                </a:solidFill>
                <a:effectLst/>
                <a:latin typeface="Slack-Lato"/>
              </a:rPr>
              <a:t>Billing Supervisor</a:t>
            </a:r>
          </a:p>
          <a:p>
            <a:pPr marL="800100" lvl="1" indent="-342900">
              <a:spcAft>
                <a:spcPts val="600"/>
              </a:spcAft>
              <a:buFont typeface="Arial" panose="020B0604020202020204" pitchFamily="34" charset="0"/>
              <a:buChar char="•"/>
            </a:pPr>
            <a:r>
              <a:rPr lang="en-US" sz="2400" b="0" i="0" dirty="0">
                <a:solidFill>
                  <a:srgbClr val="1D1C1D"/>
                </a:solidFill>
                <a:effectLst/>
                <a:latin typeface="Slack-Lato"/>
              </a:rPr>
              <a:t>Billing</a:t>
            </a:r>
          </a:p>
          <a:p>
            <a:pPr marL="800100" lvl="1" indent="-342900">
              <a:spcAft>
                <a:spcPts val="600"/>
              </a:spcAft>
              <a:buFont typeface="Arial" panose="020B0604020202020204" pitchFamily="34" charset="0"/>
              <a:buChar char="•"/>
            </a:pPr>
            <a:r>
              <a:rPr lang="en-US" sz="2400" b="0" i="0" dirty="0">
                <a:solidFill>
                  <a:srgbClr val="1D1C1D"/>
                </a:solidFill>
                <a:effectLst/>
                <a:latin typeface="Slack-Lato"/>
              </a:rPr>
              <a:t>Medical Supervisor</a:t>
            </a:r>
            <a:br>
              <a:rPr lang="en-US" sz="2400" dirty="0"/>
            </a:br>
            <a:r>
              <a:rPr lang="en-US" sz="2400" b="0" i="0" dirty="0">
                <a:solidFill>
                  <a:srgbClr val="1D1C1D"/>
                </a:solidFill>
                <a:effectLst/>
                <a:latin typeface="Slack-Lato"/>
              </a:rPr>
              <a:t>   </a:t>
            </a:r>
            <a:endParaRPr lang="en-US" sz="2400" dirty="0">
              <a:latin typeface="Calibri" panose="020F0502020204030204" pitchFamily="34" charset="0"/>
              <a:ea typeface="Calibri" panose="020F0502020204030204" pitchFamily="34" charset="0"/>
            </a:endParaRPr>
          </a:p>
          <a:p>
            <a:pPr marL="742950" lvl="1" indent="-285750">
              <a:spcBef>
                <a:spcPts val="600"/>
              </a:spcBef>
              <a:spcAft>
                <a:spcPts val="60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8359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sz="5400" i="0" dirty="0">
                <a:effectLst/>
                <a:latin typeface="Milligram"/>
              </a:rPr>
              <a:t>CalMHSA Billing Diagnosis Errors Report</a:t>
            </a:r>
            <a:endParaRPr lang="en-US" dirty="0">
              <a:latin typeface="Milligram"/>
            </a:endParaRPr>
          </a:p>
        </p:txBody>
      </p:sp>
      <p:sp>
        <p:nvSpPr>
          <p:cNvPr id="3" name="TextBox 2">
            <a:extLst>
              <a:ext uri="{FF2B5EF4-FFF2-40B4-BE49-F238E27FC236}">
                <a16:creationId xmlns:a16="http://schemas.microsoft.com/office/drawing/2014/main" id="{9F7BE6D2-DB08-FFC0-D4EF-E523684ADAC5}"/>
              </a:ext>
            </a:extLst>
          </p:cNvPr>
          <p:cNvSpPr txBox="1"/>
          <p:nvPr/>
        </p:nvSpPr>
        <p:spPr>
          <a:xfrm>
            <a:off x="804015" y="4703642"/>
            <a:ext cx="10920846" cy="189282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Yes – Billing Diagnosis Errors Account for 59.4% of Service Errors</a:t>
            </a:r>
          </a:p>
          <a:p>
            <a:pPr>
              <a:spcBef>
                <a:spcPts val="600"/>
              </a:spcBef>
              <a:spcAft>
                <a:spcPts val="600"/>
              </a:spcAft>
            </a:pPr>
            <a:endParaRPr lang="en-US" sz="2400" dirty="0">
              <a:latin typeface="Calibri" panose="020F0502020204030204" pitchFamily="34" charset="0"/>
              <a:ea typeface="Calibri" panose="020F0502020204030204" pitchFamily="34" charset="0"/>
            </a:endParaRPr>
          </a:p>
          <a:p>
            <a:pPr marL="742950" lvl="1" indent="-285750">
              <a:spcBef>
                <a:spcPts val="600"/>
              </a:spcBef>
              <a:spcAft>
                <a:spcPts val="60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0D2B0D4B-C6B9-AF1A-3A54-CC98C6A48C51}"/>
              </a:ext>
            </a:extLst>
          </p:cNvPr>
          <p:cNvPicPr>
            <a:picLocks noChangeAspect="1"/>
          </p:cNvPicPr>
          <p:nvPr/>
        </p:nvPicPr>
        <p:blipFill>
          <a:blip r:embed="rId2"/>
          <a:stretch>
            <a:fillRect/>
          </a:stretch>
        </p:blipFill>
        <p:spPr>
          <a:xfrm>
            <a:off x="395661" y="1571551"/>
            <a:ext cx="11362405" cy="3132091"/>
          </a:xfrm>
          <a:prstGeom prst="rect">
            <a:avLst/>
          </a:prstGeom>
        </p:spPr>
      </p:pic>
    </p:spTree>
    <p:extLst>
      <p:ext uri="{BB962C8B-B14F-4D97-AF65-F5344CB8AC3E}">
        <p14:creationId xmlns:p14="http://schemas.microsoft.com/office/powerpoint/2010/main" val="3255962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sz="5400" i="0" dirty="0">
                <a:effectLst/>
                <a:latin typeface="Milligram"/>
              </a:rPr>
              <a:t>CalMHSA Billing Diagnosis Errors Report</a:t>
            </a:r>
            <a:endParaRPr lang="en-US" dirty="0">
              <a:latin typeface="Milligram"/>
            </a:endParaRPr>
          </a:p>
        </p:txBody>
      </p:sp>
      <p:sp>
        <p:nvSpPr>
          <p:cNvPr id="3" name="TextBox 2">
            <a:extLst>
              <a:ext uri="{FF2B5EF4-FFF2-40B4-BE49-F238E27FC236}">
                <a16:creationId xmlns:a16="http://schemas.microsoft.com/office/drawing/2014/main" id="{9F7BE6D2-DB08-FFC0-D4EF-E523684ADAC5}"/>
              </a:ext>
            </a:extLst>
          </p:cNvPr>
          <p:cNvSpPr txBox="1"/>
          <p:nvPr/>
        </p:nvSpPr>
        <p:spPr>
          <a:xfrm>
            <a:off x="467139" y="1679088"/>
            <a:ext cx="11329200" cy="5878532"/>
          </a:xfrm>
          <a:prstGeom prst="rect">
            <a:avLst/>
          </a:prstGeom>
          <a:noFill/>
        </p:spPr>
        <p:txBody>
          <a:bodyPr wrap="square" rtlCol="0">
            <a:spAutoFit/>
          </a:bodyPr>
          <a:lstStyle/>
          <a:p>
            <a:pPr algn="l"/>
            <a:r>
              <a:rPr lang="en-US" sz="2400" dirty="0">
                <a:solidFill>
                  <a:srgbClr val="1D1C1D"/>
                </a:solidFill>
                <a:latin typeface="Slack-Lato"/>
              </a:rPr>
              <a:t>R</a:t>
            </a:r>
            <a:r>
              <a:rPr lang="en-US" sz="2400" b="0" i="0" dirty="0">
                <a:solidFill>
                  <a:srgbClr val="1D1C1D"/>
                </a:solidFill>
                <a:effectLst/>
                <a:latin typeface="Slack-Lato"/>
              </a:rPr>
              <a:t>eport will categorize and group the errors into the following use cases:</a:t>
            </a:r>
          </a:p>
          <a:p>
            <a:pPr algn="l"/>
            <a:br>
              <a:rPr lang="en-US" sz="2400" b="0" i="0" dirty="0">
                <a:solidFill>
                  <a:srgbClr val="1D1C1D"/>
                </a:solidFill>
                <a:effectLst/>
                <a:latin typeface="Slack-Lato"/>
              </a:rPr>
            </a:br>
            <a:r>
              <a:rPr lang="en-US" sz="2400" b="0" i="0" dirty="0">
                <a:solidFill>
                  <a:srgbClr val="1D1C1D"/>
                </a:solidFill>
                <a:effectLst/>
                <a:latin typeface="Slack-Lato"/>
              </a:rPr>
              <a:t>Use Case 1 – There are no Diagnosis Documents with the same “Program” that correspond to the “Service Program”</a:t>
            </a:r>
            <a:br>
              <a:rPr lang="en-US" sz="2400" b="0" i="0" dirty="0">
                <a:solidFill>
                  <a:srgbClr val="1D1C1D"/>
                </a:solidFill>
                <a:effectLst/>
                <a:latin typeface="Slack-Lato"/>
              </a:rPr>
            </a:br>
            <a:endParaRPr lang="en-US" sz="2400" b="0" i="0" dirty="0">
              <a:solidFill>
                <a:srgbClr val="1D1C1D"/>
              </a:solidFill>
              <a:effectLst/>
              <a:latin typeface="Slack-Lato"/>
            </a:endParaRPr>
          </a:p>
          <a:p>
            <a:pPr algn="l"/>
            <a:r>
              <a:rPr lang="en-US" sz="2400" b="0" i="0" dirty="0">
                <a:solidFill>
                  <a:srgbClr val="1D1C1D"/>
                </a:solidFill>
                <a:effectLst/>
                <a:latin typeface="Slack-Lato"/>
              </a:rPr>
              <a:t>Use Case #2 there IS a Diagnosis Document with the same “Program” that corresponds to the “Service Program”, but the “Effective Date” of the Diagnosis Document is before the “Date of Service”</a:t>
            </a:r>
            <a:br>
              <a:rPr lang="en-US" sz="2400" b="0" i="0" dirty="0">
                <a:solidFill>
                  <a:srgbClr val="1D1C1D"/>
                </a:solidFill>
                <a:effectLst/>
                <a:latin typeface="Slack-Lato"/>
              </a:rPr>
            </a:br>
            <a:endParaRPr lang="en-US" sz="2400" b="0" i="0" dirty="0">
              <a:solidFill>
                <a:srgbClr val="1D1C1D"/>
              </a:solidFill>
              <a:effectLst/>
              <a:latin typeface="Slack-Lato"/>
            </a:endParaRPr>
          </a:p>
          <a:p>
            <a:pPr algn="l"/>
            <a:r>
              <a:rPr lang="en-US" sz="2400" b="0" i="0" dirty="0">
                <a:solidFill>
                  <a:srgbClr val="1D1C1D"/>
                </a:solidFill>
                <a:effectLst/>
                <a:latin typeface="Slack-Lato"/>
              </a:rPr>
              <a:t>Use Case #3 There IS a Diagnosis Document with the same “Program” that corresponds to the “Service Program”, and the “Effective Date” of the Diagnosis Document covers the “Date of Service”, but the “Status” of the document is not “Signed”</a:t>
            </a:r>
          </a:p>
          <a:p>
            <a:pPr>
              <a:spcBef>
                <a:spcPts val="600"/>
              </a:spcBef>
              <a:spcAft>
                <a:spcPts val="600"/>
              </a:spcAft>
            </a:pPr>
            <a:endParaRPr lang="en-US" sz="2400" dirty="0">
              <a:latin typeface="Calibri" panose="020F0502020204030204" pitchFamily="34" charset="0"/>
              <a:ea typeface="Calibri" panose="020F0502020204030204" pitchFamily="34" charset="0"/>
            </a:endParaRPr>
          </a:p>
          <a:p>
            <a:pPr marL="742950" lvl="1" indent="-285750">
              <a:spcBef>
                <a:spcPts val="600"/>
              </a:spcBef>
              <a:spcAft>
                <a:spcPts val="60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5934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sz="5400" i="0" dirty="0">
                <a:effectLst/>
                <a:latin typeface="Milligram"/>
              </a:rPr>
              <a:t>CalMHSA Billing Diagnosis Errors Report</a:t>
            </a:r>
            <a:endParaRPr lang="en-US" dirty="0">
              <a:latin typeface="Milligram"/>
            </a:endParaRPr>
          </a:p>
        </p:txBody>
      </p:sp>
      <p:pic>
        <p:nvPicPr>
          <p:cNvPr id="5" name="Picture 4">
            <a:extLst>
              <a:ext uri="{FF2B5EF4-FFF2-40B4-BE49-F238E27FC236}">
                <a16:creationId xmlns:a16="http://schemas.microsoft.com/office/drawing/2014/main" id="{CE518693-BA96-E77F-BFDA-596CAA6A5FA5}"/>
              </a:ext>
            </a:extLst>
          </p:cNvPr>
          <p:cNvPicPr>
            <a:picLocks noChangeAspect="1"/>
          </p:cNvPicPr>
          <p:nvPr/>
        </p:nvPicPr>
        <p:blipFill>
          <a:blip r:embed="rId2"/>
          <a:stretch>
            <a:fillRect/>
          </a:stretch>
        </p:blipFill>
        <p:spPr>
          <a:xfrm>
            <a:off x="395661" y="1665371"/>
            <a:ext cx="11438373" cy="4638201"/>
          </a:xfrm>
          <a:prstGeom prst="rect">
            <a:avLst/>
          </a:prstGeom>
          <a:ln w="15875">
            <a:solidFill>
              <a:schemeClr val="accent1"/>
            </a:solidFill>
          </a:ln>
        </p:spPr>
      </p:pic>
    </p:spTree>
    <p:extLst>
      <p:ext uri="{BB962C8B-B14F-4D97-AF65-F5344CB8AC3E}">
        <p14:creationId xmlns:p14="http://schemas.microsoft.com/office/powerpoint/2010/main" val="24484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A9BEE0-F27C-040F-285D-D5144CEA042E}"/>
              </a:ext>
            </a:extLst>
          </p:cNvPr>
          <p:cNvSpPr txBox="1"/>
          <p:nvPr/>
        </p:nvSpPr>
        <p:spPr>
          <a:xfrm>
            <a:off x="1891960" y="2660917"/>
            <a:ext cx="8017283" cy="1815882"/>
          </a:xfrm>
          <a:prstGeom prst="rect">
            <a:avLst/>
          </a:prstGeom>
          <a:noFill/>
        </p:spPr>
        <p:txBody>
          <a:bodyPr wrap="square" rtlCol="0">
            <a:spAutoFit/>
          </a:bodyPr>
          <a:lstStyle/>
          <a:p>
            <a:pPr algn="ctr"/>
            <a:r>
              <a:rPr lang="en-US" sz="5600" b="1" dirty="0">
                <a:solidFill>
                  <a:schemeClr val="accent1"/>
                </a:solidFill>
                <a:latin typeface="Milligram" pitchFamily="2" charset="77"/>
              </a:rPr>
              <a:t>Configuring SmartCare for New Programs</a:t>
            </a:r>
            <a:endParaRPr lang="en-US" sz="5600" b="1" i="0" dirty="0">
              <a:solidFill>
                <a:schemeClr val="accent1"/>
              </a:solidFill>
              <a:latin typeface="Milligram" pitchFamily="2" charset="77"/>
            </a:endParaRPr>
          </a:p>
        </p:txBody>
      </p:sp>
    </p:spTree>
    <p:extLst>
      <p:ext uri="{BB962C8B-B14F-4D97-AF65-F5344CB8AC3E}">
        <p14:creationId xmlns:p14="http://schemas.microsoft.com/office/powerpoint/2010/main" val="137491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551F78-C6B6-B161-EB53-3C4A923DF29E}"/>
              </a:ext>
            </a:extLst>
          </p:cNvPr>
          <p:cNvSpPr txBox="1"/>
          <p:nvPr/>
        </p:nvSpPr>
        <p:spPr>
          <a:xfrm>
            <a:off x="377687" y="156394"/>
            <a:ext cx="4999383" cy="830997"/>
          </a:xfrm>
          <a:prstGeom prst="rect">
            <a:avLst/>
          </a:prstGeom>
          <a:noFill/>
        </p:spPr>
        <p:txBody>
          <a:bodyPr wrap="square" rtlCol="0">
            <a:spAutoFit/>
          </a:bodyPr>
          <a:lstStyle/>
          <a:p>
            <a:r>
              <a:rPr lang="en-US" sz="4800" b="1" i="0" dirty="0">
                <a:solidFill>
                  <a:schemeClr val="accent1"/>
                </a:solidFill>
                <a:latin typeface="Milligram" pitchFamily="2" charset="77"/>
              </a:rPr>
              <a:t>Agenda</a:t>
            </a:r>
          </a:p>
        </p:txBody>
      </p:sp>
      <p:sp>
        <p:nvSpPr>
          <p:cNvPr id="6" name="Rectangle 5">
            <a:extLst>
              <a:ext uri="{FF2B5EF4-FFF2-40B4-BE49-F238E27FC236}">
                <a16:creationId xmlns:a16="http://schemas.microsoft.com/office/drawing/2014/main" id="{445EA0D2-5A6B-6909-AC1C-929E035038F4}"/>
              </a:ext>
            </a:extLst>
          </p:cNvPr>
          <p:cNvSpPr/>
          <p:nvPr/>
        </p:nvSpPr>
        <p:spPr>
          <a:xfrm>
            <a:off x="467139" y="936595"/>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556E2C-E7CD-B63B-FAF3-6D01A988A23A}"/>
              </a:ext>
            </a:extLst>
          </p:cNvPr>
          <p:cNvSpPr txBox="1"/>
          <p:nvPr/>
        </p:nvSpPr>
        <p:spPr>
          <a:xfrm>
            <a:off x="1381851" y="1017365"/>
            <a:ext cx="8784437" cy="3440301"/>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srgbClr val="FFA400"/>
              </a:buClr>
              <a:buSzPct val="150000"/>
              <a:buFont typeface="Wingdings" pitchFamily="2" charset="2"/>
              <a:buChar char="§"/>
              <a:tabLst/>
              <a:defRPr/>
            </a:pPr>
            <a:r>
              <a:rPr lang="en-US" sz="3200" dirty="0" err="1">
                <a:solidFill>
                  <a:srgbClr val="6D6E71"/>
                </a:solidFill>
                <a:latin typeface="Milligram Medium" pitchFamily="2" charset="77"/>
              </a:rPr>
              <a:t>CalAIM</a:t>
            </a:r>
            <a:r>
              <a:rPr lang="en-US" sz="3200" dirty="0">
                <a:solidFill>
                  <a:srgbClr val="6D6E71"/>
                </a:solidFill>
                <a:latin typeface="Milligram Medium" pitchFamily="2" charset="77"/>
              </a:rPr>
              <a:t> Same Day Billing Rule</a:t>
            </a:r>
          </a:p>
          <a:p>
            <a:pPr marL="342900" marR="0" lvl="0" indent="342900" algn="l" defTabSz="914400" rtl="0" eaLnBrk="1" fontAlgn="auto" latinLnBrk="0" hangingPunct="1">
              <a:lnSpc>
                <a:spcPct val="150000"/>
              </a:lnSpc>
              <a:spcBef>
                <a:spcPts val="0"/>
              </a:spcBef>
              <a:spcAft>
                <a:spcPts val="0"/>
              </a:spcAft>
              <a:buClr>
                <a:srgbClr val="FFA400"/>
              </a:buClr>
              <a:buSzPct val="150000"/>
              <a:buFont typeface="Wingdings" pitchFamily="2" charset="2"/>
              <a:buChar char="§"/>
              <a:tabLst/>
              <a:defRPr/>
            </a:pPr>
            <a:r>
              <a:rPr lang="en-US" sz="3200" b="0" i="0" dirty="0">
                <a:solidFill>
                  <a:srgbClr val="6D6E71"/>
                </a:solidFill>
                <a:latin typeface="Milligram Medium" pitchFamily="2" charset="77"/>
              </a:rPr>
              <a:t>Service Error Report (s)</a:t>
            </a:r>
          </a:p>
          <a:p>
            <a:pPr marL="342900" marR="0" lvl="0" indent="342900" algn="l" defTabSz="914400" rtl="0" eaLnBrk="1" fontAlgn="auto" latinLnBrk="0" hangingPunct="1">
              <a:lnSpc>
                <a:spcPct val="150000"/>
              </a:lnSpc>
              <a:spcBef>
                <a:spcPts val="0"/>
              </a:spcBef>
              <a:spcAft>
                <a:spcPts val="0"/>
              </a:spcAft>
              <a:buClr>
                <a:srgbClr val="FFA400"/>
              </a:buClr>
              <a:buSzPct val="150000"/>
              <a:buFont typeface="Wingdings" pitchFamily="2" charset="2"/>
              <a:buChar char="§"/>
              <a:tabLst/>
              <a:defRPr/>
            </a:pPr>
            <a:r>
              <a:rPr lang="en-US" sz="3200" b="0" i="0" dirty="0">
                <a:solidFill>
                  <a:srgbClr val="6D6E71"/>
                </a:solidFill>
                <a:latin typeface="Milligram Medium" pitchFamily="2" charset="77"/>
              </a:rPr>
              <a:t>Configurin</a:t>
            </a:r>
            <a:r>
              <a:rPr lang="en-US" sz="3200" dirty="0">
                <a:solidFill>
                  <a:srgbClr val="6D6E71"/>
                </a:solidFill>
                <a:latin typeface="Milligram Medium" pitchFamily="2" charset="77"/>
              </a:rPr>
              <a:t>g SmartCare for New Programs</a:t>
            </a:r>
          </a:p>
          <a:p>
            <a:pPr marL="342900" marR="0" lvl="0" indent="342900" algn="l" defTabSz="914400" rtl="0" eaLnBrk="1" fontAlgn="auto" latinLnBrk="0" hangingPunct="1">
              <a:lnSpc>
                <a:spcPct val="150000"/>
              </a:lnSpc>
              <a:spcBef>
                <a:spcPts val="0"/>
              </a:spcBef>
              <a:spcAft>
                <a:spcPts val="0"/>
              </a:spcAft>
              <a:buClr>
                <a:srgbClr val="FFA400"/>
              </a:buClr>
              <a:buSzPct val="150000"/>
              <a:buFont typeface="Wingdings" pitchFamily="2" charset="2"/>
              <a:buChar char="§"/>
              <a:tabLst/>
              <a:defRPr/>
            </a:pPr>
            <a:r>
              <a:rPr lang="en-US" sz="3200" b="0" i="0" dirty="0">
                <a:solidFill>
                  <a:srgbClr val="6D6E71"/>
                </a:solidFill>
                <a:latin typeface="Milligram Medium" pitchFamily="2" charset="77"/>
              </a:rPr>
              <a:t>Q&amp;A</a:t>
            </a:r>
          </a:p>
          <a:p>
            <a:pPr>
              <a:lnSpc>
                <a:spcPct val="150000"/>
              </a:lnSpc>
            </a:pPr>
            <a:endParaRPr lang="en-US" sz="1900" b="0" i="0" dirty="0">
              <a:solidFill>
                <a:srgbClr val="5B6670"/>
              </a:solidFill>
              <a:latin typeface="Milligram Medium" pitchFamily="2" charset="77"/>
            </a:endParaRPr>
          </a:p>
        </p:txBody>
      </p:sp>
    </p:spTree>
    <p:extLst>
      <p:ext uri="{BB962C8B-B14F-4D97-AF65-F5344CB8AC3E}">
        <p14:creationId xmlns:p14="http://schemas.microsoft.com/office/powerpoint/2010/main" val="274591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551F78-C6B6-B161-EB53-3C4A923DF29E}"/>
              </a:ext>
            </a:extLst>
          </p:cNvPr>
          <p:cNvSpPr txBox="1"/>
          <p:nvPr/>
        </p:nvSpPr>
        <p:spPr>
          <a:xfrm>
            <a:off x="377687" y="156394"/>
            <a:ext cx="4999383" cy="830997"/>
          </a:xfrm>
          <a:prstGeom prst="rect">
            <a:avLst/>
          </a:prstGeom>
          <a:noFill/>
        </p:spPr>
        <p:txBody>
          <a:bodyPr wrap="square" rtlCol="0">
            <a:spAutoFit/>
          </a:bodyPr>
          <a:lstStyle/>
          <a:p>
            <a:r>
              <a:rPr lang="en-US" sz="4800" b="1" i="0" dirty="0">
                <a:solidFill>
                  <a:schemeClr val="accent1"/>
                </a:solidFill>
                <a:latin typeface="Milligram" pitchFamily="2" charset="77"/>
              </a:rPr>
              <a:t>Agenda</a:t>
            </a:r>
          </a:p>
        </p:txBody>
      </p:sp>
      <p:sp>
        <p:nvSpPr>
          <p:cNvPr id="6" name="Rectangle 5">
            <a:extLst>
              <a:ext uri="{FF2B5EF4-FFF2-40B4-BE49-F238E27FC236}">
                <a16:creationId xmlns:a16="http://schemas.microsoft.com/office/drawing/2014/main" id="{445EA0D2-5A6B-6909-AC1C-929E035038F4}"/>
              </a:ext>
            </a:extLst>
          </p:cNvPr>
          <p:cNvSpPr/>
          <p:nvPr/>
        </p:nvSpPr>
        <p:spPr>
          <a:xfrm>
            <a:off x="467139" y="936595"/>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556E2C-E7CD-B63B-FAF3-6D01A988A23A}"/>
              </a:ext>
            </a:extLst>
          </p:cNvPr>
          <p:cNvSpPr txBox="1"/>
          <p:nvPr/>
        </p:nvSpPr>
        <p:spPr>
          <a:xfrm>
            <a:off x="1381851" y="1017365"/>
            <a:ext cx="8784437" cy="6187207"/>
          </a:xfrm>
          <a:prstGeom prst="rect">
            <a:avLst/>
          </a:prstGeom>
          <a:noFill/>
        </p:spPr>
        <p:txBody>
          <a:bodyPr wrap="square" rtlCol="0">
            <a:spAutoFit/>
          </a:bodyPr>
          <a:lstStyle/>
          <a:p>
            <a:pPr marL="342900" indent="342900">
              <a:lnSpc>
                <a:spcPct val="150000"/>
              </a:lnSpc>
              <a:buClr>
                <a:srgbClr val="FFA400"/>
              </a:buClr>
              <a:buSzPct val="150000"/>
              <a:buFont typeface="Wingdings" pitchFamily="2" charset="2"/>
              <a:buChar char="§"/>
            </a:pPr>
            <a:r>
              <a:rPr lang="en-US" sz="1900" b="0" i="0" dirty="0">
                <a:solidFill>
                  <a:srgbClr val="6D6E71"/>
                </a:solidFill>
                <a:latin typeface="Milligram Medium" pitchFamily="2" charset="77"/>
              </a:rPr>
              <a:t>Program Setup</a:t>
            </a:r>
          </a:p>
          <a:p>
            <a:pPr marL="342900" marR="0" lvl="0" indent="342900" algn="l" defTabSz="914400" rtl="0" eaLnBrk="1" fontAlgn="auto" latinLnBrk="0" hangingPunct="1">
              <a:lnSpc>
                <a:spcPct val="150000"/>
              </a:lnSpc>
              <a:spcBef>
                <a:spcPts val="0"/>
              </a:spcBef>
              <a:spcAft>
                <a:spcPts val="0"/>
              </a:spcAft>
              <a:buClr>
                <a:srgbClr val="FFA400"/>
              </a:buClr>
              <a:buSzPct val="145000"/>
              <a:buFont typeface="Wingdings" pitchFamily="2" charset="2"/>
              <a:buChar char="§"/>
              <a:tabLst/>
              <a:defRPr/>
            </a:pPr>
            <a:r>
              <a:rPr lang="en-US" sz="1900" dirty="0">
                <a:solidFill>
                  <a:srgbClr val="6D6E71"/>
                </a:solidFill>
                <a:latin typeface="Milligram Medium" pitchFamily="2" charset="77"/>
              </a:rPr>
              <a:t>Items to Setup and Consider</a:t>
            </a:r>
          </a:p>
          <a:p>
            <a:pPr marL="800100" lvl="1" indent="342900">
              <a:lnSpc>
                <a:spcPct val="150000"/>
              </a:lnSpc>
              <a:buClr>
                <a:srgbClr val="FFA400"/>
              </a:buClr>
              <a:buSzPct val="145000"/>
              <a:buFont typeface="Wingdings" pitchFamily="2" charset="2"/>
              <a:buChar char="§"/>
              <a:defRPr/>
            </a:pPr>
            <a:r>
              <a:rPr lang="en-US" sz="1900" b="0" i="0" dirty="0">
                <a:solidFill>
                  <a:srgbClr val="6D6E71"/>
                </a:solidFill>
                <a:latin typeface="Milligram Medium" pitchFamily="2" charset="77"/>
              </a:rPr>
              <a:t>Program Name (Naming Convention)</a:t>
            </a:r>
          </a:p>
          <a:p>
            <a:pPr marL="800100" lvl="1" indent="342900">
              <a:lnSpc>
                <a:spcPct val="150000"/>
              </a:lnSpc>
              <a:buClr>
                <a:srgbClr val="FFA400"/>
              </a:buClr>
              <a:buSzPct val="150000"/>
              <a:buFont typeface="Wingdings" pitchFamily="2" charset="2"/>
              <a:buChar char="§"/>
              <a:defRPr/>
            </a:pPr>
            <a:r>
              <a:rPr lang="en-US" sz="1900" b="0" i="0" dirty="0">
                <a:solidFill>
                  <a:srgbClr val="6D6E71"/>
                </a:solidFill>
                <a:latin typeface="Milligram Medium" pitchFamily="2" charset="77"/>
              </a:rPr>
              <a:t>Procedure Codes</a:t>
            </a:r>
          </a:p>
          <a:p>
            <a:pPr marL="800100" lvl="1" indent="342900">
              <a:lnSpc>
                <a:spcPct val="150000"/>
              </a:lnSpc>
              <a:buClr>
                <a:srgbClr val="FFA400"/>
              </a:buClr>
              <a:buSzPct val="150000"/>
              <a:buFont typeface="Wingdings" pitchFamily="2" charset="2"/>
              <a:buChar char="§"/>
              <a:defRPr/>
            </a:pPr>
            <a:r>
              <a:rPr lang="en-US" sz="1900" dirty="0">
                <a:solidFill>
                  <a:srgbClr val="6D6E71"/>
                </a:solidFill>
                <a:latin typeface="Milligram Medium" pitchFamily="2" charset="77"/>
              </a:rPr>
              <a:t>Locations</a:t>
            </a:r>
          </a:p>
          <a:p>
            <a:pPr marL="800100" lvl="1" indent="342900">
              <a:lnSpc>
                <a:spcPct val="150000"/>
              </a:lnSpc>
              <a:buClr>
                <a:srgbClr val="FFA400"/>
              </a:buClr>
              <a:buSzPct val="150000"/>
              <a:buFont typeface="Wingdings" pitchFamily="2" charset="2"/>
              <a:buChar char="§"/>
              <a:defRPr/>
            </a:pPr>
            <a:r>
              <a:rPr lang="en-US" sz="1900" dirty="0">
                <a:solidFill>
                  <a:srgbClr val="6D6E71"/>
                </a:solidFill>
                <a:latin typeface="Milligram Medium" pitchFamily="2" charset="77"/>
              </a:rPr>
              <a:t>Clinical Data Access Grouping (CDAG)</a:t>
            </a:r>
            <a:endParaRPr lang="en-US" sz="1900" b="0" i="0" dirty="0">
              <a:solidFill>
                <a:srgbClr val="6D6E71"/>
              </a:solidFill>
              <a:latin typeface="Milligram Medium" pitchFamily="2" charset="77"/>
            </a:endParaRPr>
          </a:p>
          <a:p>
            <a:pPr marL="800100" lvl="1" indent="342900">
              <a:lnSpc>
                <a:spcPct val="150000"/>
              </a:lnSpc>
              <a:buClr>
                <a:srgbClr val="FFA400"/>
              </a:buClr>
              <a:buSzPct val="150000"/>
              <a:buFont typeface="Wingdings" pitchFamily="2" charset="2"/>
              <a:buChar char="§"/>
              <a:defRPr/>
            </a:pPr>
            <a:r>
              <a:rPr lang="en-US" sz="1900" dirty="0">
                <a:solidFill>
                  <a:srgbClr val="6D6E71"/>
                </a:solidFill>
                <a:latin typeface="Milligram Medium" pitchFamily="2" charset="77"/>
              </a:rPr>
              <a:t>Staff/Users</a:t>
            </a:r>
          </a:p>
          <a:p>
            <a:pPr marL="800100" lvl="1" indent="342900">
              <a:lnSpc>
                <a:spcPct val="150000"/>
              </a:lnSpc>
              <a:buClr>
                <a:srgbClr val="FFA400"/>
              </a:buClr>
              <a:buSzPct val="150000"/>
              <a:buFont typeface="Wingdings" pitchFamily="2" charset="2"/>
              <a:buChar char="§"/>
              <a:defRPr/>
            </a:pPr>
            <a:r>
              <a:rPr lang="en-US" sz="1900" dirty="0">
                <a:solidFill>
                  <a:srgbClr val="6D6E71"/>
                </a:solidFill>
                <a:latin typeface="Milligram Medium" pitchFamily="2" charset="77"/>
              </a:rPr>
              <a:t>TEDS Setup – State Reporting</a:t>
            </a:r>
          </a:p>
          <a:p>
            <a:pPr marL="800100" lvl="1" indent="342900">
              <a:lnSpc>
                <a:spcPct val="150000"/>
              </a:lnSpc>
              <a:buClr>
                <a:srgbClr val="FFA400"/>
              </a:buClr>
              <a:buSzPct val="150000"/>
              <a:buFont typeface="Wingdings" pitchFamily="2" charset="2"/>
              <a:buChar char="§"/>
              <a:defRPr/>
            </a:pPr>
            <a:r>
              <a:rPr lang="en-US" sz="1900" dirty="0">
                <a:solidFill>
                  <a:srgbClr val="6D6E71"/>
                </a:solidFill>
                <a:latin typeface="Milligram Medium" pitchFamily="2" charset="77"/>
              </a:rPr>
              <a:t>274</a:t>
            </a:r>
          </a:p>
          <a:p>
            <a:pPr marL="800100" lvl="1" indent="342900">
              <a:lnSpc>
                <a:spcPct val="150000"/>
              </a:lnSpc>
              <a:buClr>
                <a:srgbClr val="FFA400"/>
              </a:buClr>
              <a:buSzPct val="150000"/>
              <a:buFont typeface="Wingdings" pitchFamily="2" charset="2"/>
              <a:buChar char="§"/>
              <a:defRPr/>
            </a:pPr>
            <a:r>
              <a:rPr lang="en-US" sz="1900" b="0" i="0" dirty="0">
                <a:solidFill>
                  <a:srgbClr val="6D6E71"/>
                </a:solidFill>
                <a:latin typeface="Milligram Medium" pitchFamily="2" charset="77"/>
              </a:rPr>
              <a:t>Rates &amp; Billing Codes</a:t>
            </a:r>
          </a:p>
          <a:p>
            <a:pPr marL="800100" lvl="1" indent="342900">
              <a:lnSpc>
                <a:spcPct val="150000"/>
              </a:lnSpc>
              <a:buClr>
                <a:srgbClr val="FFA400"/>
              </a:buClr>
              <a:buSzPct val="150000"/>
              <a:buFont typeface="Wingdings" pitchFamily="2" charset="2"/>
              <a:buChar char="§"/>
              <a:defRPr/>
            </a:pPr>
            <a:r>
              <a:rPr lang="en-US" sz="1900" dirty="0">
                <a:solidFill>
                  <a:srgbClr val="6D6E71"/>
                </a:solidFill>
                <a:latin typeface="Milligram Medium" pitchFamily="2" charset="77"/>
              </a:rPr>
              <a:t>Claim Formats/Billing Claims Override</a:t>
            </a:r>
          </a:p>
          <a:p>
            <a:pPr marL="800100" lvl="1" indent="342900">
              <a:lnSpc>
                <a:spcPct val="150000"/>
              </a:lnSpc>
              <a:buClr>
                <a:srgbClr val="FFA400"/>
              </a:buClr>
              <a:buSzPct val="150000"/>
              <a:buFont typeface="Wingdings" pitchFamily="2" charset="2"/>
              <a:buChar char="§"/>
              <a:defRPr/>
            </a:pPr>
            <a:r>
              <a:rPr lang="en-US" sz="1900" b="0" i="0" dirty="0">
                <a:solidFill>
                  <a:srgbClr val="6D6E71"/>
                </a:solidFill>
                <a:latin typeface="Milligram Medium" pitchFamily="2" charset="77"/>
              </a:rPr>
              <a:t>Financial Assignments</a:t>
            </a:r>
          </a:p>
          <a:p>
            <a:pPr marL="342900" marR="0" lvl="0" indent="342900" algn="l" defTabSz="914400" rtl="0" eaLnBrk="1" fontAlgn="auto" latinLnBrk="0" hangingPunct="1">
              <a:lnSpc>
                <a:spcPct val="150000"/>
              </a:lnSpc>
              <a:spcBef>
                <a:spcPts val="0"/>
              </a:spcBef>
              <a:spcAft>
                <a:spcPts val="0"/>
              </a:spcAft>
              <a:buClr>
                <a:srgbClr val="FFA400"/>
              </a:buClr>
              <a:buSzPct val="150000"/>
              <a:buFont typeface="Wingdings" pitchFamily="2" charset="2"/>
              <a:buChar char="§"/>
              <a:tabLst/>
              <a:defRPr/>
            </a:pPr>
            <a:r>
              <a:rPr lang="en-US" sz="1900" b="0" i="0" dirty="0">
                <a:solidFill>
                  <a:srgbClr val="6D6E71"/>
                </a:solidFill>
                <a:latin typeface="Milligram Medium" pitchFamily="2" charset="77"/>
              </a:rPr>
              <a:t>Q&amp;A</a:t>
            </a:r>
          </a:p>
          <a:p>
            <a:pPr>
              <a:lnSpc>
                <a:spcPct val="150000"/>
              </a:lnSpc>
            </a:pPr>
            <a:endParaRPr lang="en-US" sz="1900" b="0" i="0" dirty="0">
              <a:solidFill>
                <a:srgbClr val="5B6670"/>
              </a:solidFill>
              <a:latin typeface="Milligram Medium" pitchFamily="2" charset="77"/>
            </a:endParaRPr>
          </a:p>
        </p:txBody>
      </p:sp>
    </p:spTree>
    <p:extLst>
      <p:ext uri="{BB962C8B-B14F-4D97-AF65-F5344CB8AC3E}">
        <p14:creationId xmlns:p14="http://schemas.microsoft.com/office/powerpoint/2010/main" val="238685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pPr/>
              <a:t>21</a:t>
            </a:fld>
            <a:endParaRPr lang="en-US" dirty="0"/>
          </a:p>
        </p:txBody>
      </p:sp>
      <p:sp>
        <p:nvSpPr>
          <p:cNvPr id="41" name="Rectangle 40">
            <a:extLst>
              <a:ext uri="{FF2B5EF4-FFF2-40B4-BE49-F238E27FC236}">
                <a16:creationId xmlns:a16="http://schemas.microsoft.com/office/drawing/2014/main" id="{3B1546D2-5B29-40C6-B483-7B4A282C43B8}"/>
              </a:ext>
            </a:extLst>
          </p:cNvPr>
          <p:cNvSpPr/>
          <p:nvPr/>
        </p:nvSpPr>
        <p:spPr>
          <a:xfrm>
            <a:off x="10741446" y="6279425"/>
            <a:ext cx="987502" cy="432001"/>
          </a:xfrm>
          <a:prstGeom prst="rect">
            <a:avLst/>
          </a:prstGeom>
          <a:solidFill>
            <a:srgbClr val="CBDDA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2F2F2"/>
              </a:solidFill>
            </a:endParaRPr>
          </a:p>
        </p:txBody>
      </p:sp>
      <p:sp>
        <p:nvSpPr>
          <p:cNvPr id="7" name="Text Placeholder 2">
            <a:extLst>
              <a:ext uri="{FF2B5EF4-FFF2-40B4-BE49-F238E27FC236}">
                <a16:creationId xmlns:a16="http://schemas.microsoft.com/office/drawing/2014/main" id="{E00D6A2E-AA9E-2590-ABC7-776EF9E6F776}"/>
              </a:ext>
            </a:extLst>
          </p:cNvPr>
          <p:cNvSpPr txBox="1">
            <a:spLocks/>
          </p:cNvSpPr>
          <p:nvPr/>
        </p:nvSpPr>
        <p:spPr>
          <a:xfrm>
            <a:off x="447133" y="156914"/>
            <a:ext cx="6840366" cy="154809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spcAft>
                <a:spcPts val="200"/>
              </a:spcAft>
              <a:buClr>
                <a:srgbClr val="888A8B"/>
              </a:buClr>
              <a:buFont typeface="Arial" panose="020B0604020202020204" pitchFamily="34" charset="0"/>
              <a:buNone/>
              <a:defRPr sz="2000" b="1" kern="1200" spc="1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2000" b="1" kern="1200">
                <a:solidFill>
                  <a:srgbClr val="3D4543"/>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800" b="1" kern="1200">
                <a:solidFill>
                  <a:srgbClr val="3D4543"/>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6400" dirty="0">
                <a:latin typeface="Bebas Neue" panose="020B0606020202050201" pitchFamily="34" charset="0"/>
              </a:rPr>
              <a:t>Program Details</a:t>
            </a:r>
            <a:r>
              <a:rPr lang="en-US" dirty="0"/>
              <a:t> </a:t>
            </a:r>
          </a:p>
        </p:txBody>
      </p:sp>
      <p:pic>
        <p:nvPicPr>
          <p:cNvPr id="3" name="Picture 2">
            <a:extLst>
              <a:ext uri="{FF2B5EF4-FFF2-40B4-BE49-F238E27FC236}">
                <a16:creationId xmlns:a16="http://schemas.microsoft.com/office/drawing/2014/main" id="{80FB9407-523C-F5CD-317A-7938C560F0C3}"/>
              </a:ext>
            </a:extLst>
          </p:cNvPr>
          <p:cNvPicPr>
            <a:picLocks noChangeAspect="1"/>
          </p:cNvPicPr>
          <p:nvPr/>
        </p:nvPicPr>
        <p:blipFill>
          <a:blip r:embed="rId3"/>
          <a:stretch>
            <a:fillRect/>
          </a:stretch>
        </p:blipFill>
        <p:spPr>
          <a:xfrm>
            <a:off x="5334936" y="322241"/>
            <a:ext cx="6572834" cy="6378845"/>
          </a:xfrm>
          <a:prstGeom prst="rect">
            <a:avLst/>
          </a:prstGeom>
        </p:spPr>
      </p:pic>
      <p:sp>
        <p:nvSpPr>
          <p:cNvPr id="4" name="TextBox 3">
            <a:extLst>
              <a:ext uri="{FF2B5EF4-FFF2-40B4-BE49-F238E27FC236}">
                <a16:creationId xmlns:a16="http://schemas.microsoft.com/office/drawing/2014/main" id="{4F199601-555F-A431-0D44-5E3FD2380BAA}"/>
              </a:ext>
            </a:extLst>
          </p:cNvPr>
          <p:cNvSpPr txBox="1"/>
          <p:nvPr/>
        </p:nvSpPr>
        <p:spPr>
          <a:xfrm>
            <a:off x="633909" y="1705006"/>
            <a:ext cx="3629551"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Program Display Name</a:t>
            </a:r>
          </a:p>
          <a:p>
            <a:pPr marL="285750" indent="-285750">
              <a:buFont typeface="Arial" panose="020B0604020202020204" pitchFamily="34" charset="0"/>
              <a:buChar char="•"/>
            </a:pPr>
            <a:r>
              <a:rPr lang="en-US" sz="2400" dirty="0"/>
              <a:t>NPI</a:t>
            </a:r>
          </a:p>
          <a:p>
            <a:pPr marL="285750" indent="-285750">
              <a:buFont typeface="Arial" panose="020B0604020202020204" pitchFamily="34" charset="0"/>
              <a:buChar char="•"/>
            </a:pPr>
            <a:r>
              <a:rPr lang="en-US" sz="2400" dirty="0"/>
              <a:t>Service Area</a:t>
            </a:r>
          </a:p>
          <a:p>
            <a:pPr marL="285750" indent="-285750">
              <a:buFont typeface="Arial" panose="020B0604020202020204" pitchFamily="34" charset="0"/>
              <a:buChar char="•"/>
            </a:pPr>
            <a:r>
              <a:rPr lang="en-US" sz="2400" dirty="0"/>
              <a:t>Facility Type</a:t>
            </a:r>
          </a:p>
          <a:p>
            <a:pPr marL="285750" indent="-285750">
              <a:buFont typeface="Arial" panose="020B0604020202020204" pitchFamily="34" charset="0"/>
              <a:buChar char="•"/>
            </a:pPr>
            <a:r>
              <a:rPr lang="en-US" sz="2400" dirty="0"/>
              <a:t>Tax ID</a:t>
            </a:r>
          </a:p>
          <a:p>
            <a:pPr marL="285750" indent="-285750">
              <a:buFont typeface="Arial" panose="020B0604020202020204" pitchFamily="34" charset="0"/>
              <a:buChar char="•"/>
            </a:pPr>
            <a:r>
              <a:rPr lang="en-US" sz="2400" dirty="0"/>
              <a:t>Taxonomy Code</a:t>
            </a:r>
          </a:p>
          <a:p>
            <a:pPr marL="285750" indent="-285750">
              <a:buFont typeface="Arial" panose="020B0604020202020204" pitchFamily="34" charset="0"/>
              <a:buChar char="•"/>
            </a:pPr>
            <a:r>
              <a:rPr lang="en-US" sz="2400" dirty="0"/>
              <a:t>Address (9 digit </a:t>
            </a:r>
            <a:r>
              <a:rPr lang="en-US" sz="2400" dirty="0" err="1"/>
              <a:t>zipcode</a:t>
            </a:r>
            <a:r>
              <a:rPr lang="en-US" sz="2400" dirty="0"/>
              <a:t>)</a:t>
            </a:r>
          </a:p>
          <a:p>
            <a:pPr marL="285750" indent="-285750">
              <a:buFont typeface="Arial" panose="020B0604020202020204" pitchFamily="34" charset="0"/>
              <a:buChar char="•"/>
            </a:pPr>
            <a:r>
              <a:rPr lang="en-US" sz="2400" dirty="0"/>
              <a:t>Categories</a:t>
            </a:r>
          </a:p>
        </p:txBody>
      </p:sp>
    </p:spTree>
    <p:extLst>
      <p:ext uri="{BB962C8B-B14F-4D97-AF65-F5344CB8AC3E}">
        <p14:creationId xmlns:p14="http://schemas.microsoft.com/office/powerpoint/2010/main" val="41407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pPr/>
              <a:t>22</a:t>
            </a:fld>
            <a:endParaRPr lang="en-US" dirty="0"/>
          </a:p>
        </p:txBody>
      </p:sp>
      <p:sp>
        <p:nvSpPr>
          <p:cNvPr id="41" name="Rectangle 40">
            <a:extLst>
              <a:ext uri="{FF2B5EF4-FFF2-40B4-BE49-F238E27FC236}">
                <a16:creationId xmlns:a16="http://schemas.microsoft.com/office/drawing/2014/main" id="{3B1546D2-5B29-40C6-B483-7B4A282C43B8}"/>
              </a:ext>
            </a:extLst>
          </p:cNvPr>
          <p:cNvSpPr/>
          <p:nvPr/>
        </p:nvSpPr>
        <p:spPr>
          <a:xfrm>
            <a:off x="10741446" y="6279425"/>
            <a:ext cx="987502" cy="432001"/>
          </a:xfrm>
          <a:prstGeom prst="rect">
            <a:avLst/>
          </a:prstGeom>
          <a:solidFill>
            <a:srgbClr val="CBDDA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2F2F2"/>
              </a:solidFill>
            </a:endParaRPr>
          </a:p>
        </p:txBody>
      </p:sp>
      <p:sp>
        <p:nvSpPr>
          <p:cNvPr id="7" name="Text Placeholder 2">
            <a:extLst>
              <a:ext uri="{FF2B5EF4-FFF2-40B4-BE49-F238E27FC236}">
                <a16:creationId xmlns:a16="http://schemas.microsoft.com/office/drawing/2014/main" id="{E00D6A2E-AA9E-2590-ABC7-776EF9E6F776}"/>
              </a:ext>
            </a:extLst>
          </p:cNvPr>
          <p:cNvSpPr txBox="1">
            <a:spLocks/>
          </p:cNvSpPr>
          <p:nvPr/>
        </p:nvSpPr>
        <p:spPr>
          <a:xfrm>
            <a:off x="447133" y="156914"/>
            <a:ext cx="6840366" cy="154809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spcAft>
                <a:spcPts val="200"/>
              </a:spcAft>
              <a:buClr>
                <a:srgbClr val="888A8B"/>
              </a:buClr>
              <a:buFont typeface="Arial" panose="020B0604020202020204" pitchFamily="34" charset="0"/>
              <a:buNone/>
              <a:defRPr sz="2000" b="1" kern="1200" spc="1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2000" b="1" kern="1200">
                <a:solidFill>
                  <a:srgbClr val="3D4543"/>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800" b="1" kern="1200">
                <a:solidFill>
                  <a:srgbClr val="3D4543"/>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400" dirty="0">
                <a:latin typeface="Bebas Neue" panose="020B0606020202050201" pitchFamily="34" charset="0"/>
              </a:rPr>
              <a:t>Program Details-Custom Fields</a:t>
            </a:r>
            <a:r>
              <a:rPr lang="en-US" dirty="0"/>
              <a:t> </a:t>
            </a:r>
          </a:p>
        </p:txBody>
      </p:sp>
      <p:pic>
        <p:nvPicPr>
          <p:cNvPr id="5" name="Picture 4">
            <a:extLst>
              <a:ext uri="{FF2B5EF4-FFF2-40B4-BE49-F238E27FC236}">
                <a16:creationId xmlns:a16="http://schemas.microsoft.com/office/drawing/2014/main" id="{2D62C746-EBA1-D6A4-9C4B-D826F0B86D22}"/>
              </a:ext>
            </a:extLst>
          </p:cNvPr>
          <p:cNvPicPr>
            <a:picLocks noChangeAspect="1"/>
          </p:cNvPicPr>
          <p:nvPr/>
        </p:nvPicPr>
        <p:blipFill>
          <a:blip r:embed="rId3"/>
          <a:stretch>
            <a:fillRect/>
          </a:stretch>
        </p:blipFill>
        <p:spPr>
          <a:xfrm>
            <a:off x="375430" y="2292875"/>
            <a:ext cx="6047809" cy="4317586"/>
          </a:xfrm>
          <a:prstGeom prst="rect">
            <a:avLst/>
          </a:prstGeom>
        </p:spPr>
      </p:pic>
      <p:pic>
        <p:nvPicPr>
          <p:cNvPr id="8" name="Picture 7">
            <a:extLst>
              <a:ext uri="{FF2B5EF4-FFF2-40B4-BE49-F238E27FC236}">
                <a16:creationId xmlns:a16="http://schemas.microsoft.com/office/drawing/2014/main" id="{9846B6A6-FC3C-7F85-25B0-EC5FAACD0544}"/>
              </a:ext>
            </a:extLst>
          </p:cNvPr>
          <p:cNvPicPr>
            <a:picLocks noChangeAspect="1"/>
          </p:cNvPicPr>
          <p:nvPr/>
        </p:nvPicPr>
        <p:blipFill>
          <a:blip r:embed="rId4"/>
          <a:stretch>
            <a:fillRect/>
          </a:stretch>
        </p:blipFill>
        <p:spPr>
          <a:xfrm>
            <a:off x="5672941" y="1246084"/>
            <a:ext cx="6354958" cy="5364377"/>
          </a:xfrm>
          <a:prstGeom prst="rect">
            <a:avLst/>
          </a:prstGeom>
        </p:spPr>
      </p:pic>
      <p:sp>
        <p:nvSpPr>
          <p:cNvPr id="9" name="TextBox 8">
            <a:extLst>
              <a:ext uri="{FF2B5EF4-FFF2-40B4-BE49-F238E27FC236}">
                <a16:creationId xmlns:a16="http://schemas.microsoft.com/office/drawing/2014/main" id="{2295EDC1-9F9E-0401-7311-59D0F7D4A62D}"/>
              </a:ext>
            </a:extLst>
          </p:cNvPr>
          <p:cNvSpPr txBox="1"/>
          <p:nvPr/>
        </p:nvSpPr>
        <p:spPr>
          <a:xfrm>
            <a:off x="516103" y="1363185"/>
            <a:ext cx="4490140" cy="523220"/>
          </a:xfrm>
          <a:prstGeom prst="rect">
            <a:avLst/>
          </a:prstGeom>
          <a:noFill/>
        </p:spPr>
        <p:txBody>
          <a:bodyPr wrap="none" rtlCol="0">
            <a:spAutoFit/>
          </a:bodyPr>
          <a:lstStyle/>
          <a:p>
            <a:r>
              <a:rPr lang="en-US" sz="2800" dirty="0"/>
              <a:t>State Reporting program data</a:t>
            </a:r>
          </a:p>
        </p:txBody>
      </p:sp>
    </p:spTree>
    <p:extLst>
      <p:ext uri="{BB962C8B-B14F-4D97-AF65-F5344CB8AC3E}">
        <p14:creationId xmlns:p14="http://schemas.microsoft.com/office/powerpoint/2010/main" val="794348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pPr/>
              <a:t>23</a:t>
            </a:fld>
            <a:endParaRPr lang="en-US" dirty="0"/>
          </a:p>
        </p:txBody>
      </p:sp>
      <p:sp>
        <p:nvSpPr>
          <p:cNvPr id="41" name="Rectangle 40">
            <a:extLst>
              <a:ext uri="{FF2B5EF4-FFF2-40B4-BE49-F238E27FC236}">
                <a16:creationId xmlns:a16="http://schemas.microsoft.com/office/drawing/2014/main" id="{3B1546D2-5B29-40C6-B483-7B4A282C43B8}"/>
              </a:ext>
            </a:extLst>
          </p:cNvPr>
          <p:cNvSpPr/>
          <p:nvPr/>
        </p:nvSpPr>
        <p:spPr>
          <a:xfrm>
            <a:off x="10741446" y="6279425"/>
            <a:ext cx="987502" cy="432001"/>
          </a:xfrm>
          <a:prstGeom prst="rect">
            <a:avLst/>
          </a:prstGeom>
          <a:solidFill>
            <a:srgbClr val="CBDDA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2F2F2"/>
              </a:solidFill>
            </a:endParaRPr>
          </a:p>
        </p:txBody>
      </p:sp>
      <p:sp>
        <p:nvSpPr>
          <p:cNvPr id="7" name="Text Placeholder 2">
            <a:extLst>
              <a:ext uri="{FF2B5EF4-FFF2-40B4-BE49-F238E27FC236}">
                <a16:creationId xmlns:a16="http://schemas.microsoft.com/office/drawing/2014/main" id="{E00D6A2E-AA9E-2590-ABC7-776EF9E6F776}"/>
              </a:ext>
            </a:extLst>
          </p:cNvPr>
          <p:cNvSpPr txBox="1">
            <a:spLocks/>
          </p:cNvSpPr>
          <p:nvPr/>
        </p:nvSpPr>
        <p:spPr>
          <a:xfrm>
            <a:off x="447133" y="156914"/>
            <a:ext cx="6840366" cy="154809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spcAft>
                <a:spcPts val="200"/>
              </a:spcAft>
              <a:buClr>
                <a:srgbClr val="888A8B"/>
              </a:buClr>
              <a:buFont typeface="Arial" panose="020B0604020202020204" pitchFamily="34" charset="0"/>
              <a:buNone/>
              <a:defRPr sz="2000" b="1" kern="1200" spc="1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2000" b="1" kern="1200">
                <a:solidFill>
                  <a:srgbClr val="3D4543"/>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800" b="1" kern="1200">
                <a:solidFill>
                  <a:srgbClr val="3D4543"/>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400" dirty="0">
                <a:latin typeface="Bebas Neue" panose="020B0606020202050201" pitchFamily="34" charset="0"/>
              </a:rPr>
              <a:t>Program Details-Custom Fields</a:t>
            </a:r>
            <a:r>
              <a:rPr lang="en-US" dirty="0"/>
              <a:t> </a:t>
            </a:r>
          </a:p>
        </p:txBody>
      </p:sp>
      <p:sp>
        <p:nvSpPr>
          <p:cNvPr id="9" name="TextBox 8">
            <a:extLst>
              <a:ext uri="{FF2B5EF4-FFF2-40B4-BE49-F238E27FC236}">
                <a16:creationId xmlns:a16="http://schemas.microsoft.com/office/drawing/2014/main" id="{2295EDC1-9F9E-0401-7311-59D0F7D4A62D}"/>
              </a:ext>
            </a:extLst>
          </p:cNvPr>
          <p:cNvSpPr txBox="1"/>
          <p:nvPr/>
        </p:nvSpPr>
        <p:spPr>
          <a:xfrm>
            <a:off x="516103" y="1363185"/>
            <a:ext cx="9172319" cy="523220"/>
          </a:xfrm>
          <a:prstGeom prst="rect">
            <a:avLst/>
          </a:prstGeom>
          <a:noFill/>
        </p:spPr>
        <p:txBody>
          <a:bodyPr wrap="none" rtlCol="0">
            <a:spAutoFit/>
          </a:bodyPr>
          <a:lstStyle/>
          <a:p>
            <a:r>
              <a:rPr lang="en-US" sz="2800" dirty="0"/>
              <a:t>Additional State Reporting program data &amp; Billing Information</a:t>
            </a:r>
          </a:p>
        </p:txBody>
      </p:sp>
      <p:pic>
        <p:nvPicPr>
          <p:cNvPr id="3" name="Picture 2">
            <a:extLst>
              <a:ext uri="{FF2B5EF4-FFF2-40B4-BE49-F238E27FC236}">
                <a16:creationId xmlns:a16="http://schemas.microsoft.com/office/drawing/2014/main" id="{29B2644E-0390-D17A-6995-3D0A513263DE}"/>
              </a:ext>
            </a:extLst>
          </p:cNvPr>
          <p:cNvPicPr>
            <a:picLocks noChangeAspect="1"/>
          </p:cNvPicPr>
          <p:nvPr/>
        </p:nvPicPr>
        <p:blipFill>
          <a:blip r:embed="rId3"/>
          <a:stretch>
            <a:fillRect/>
          </a:stretch>
        </p:blipFill>
        <p:spPr>
          <a:xfrm>
            <a:off x="5874078" y="1864986"/>
            <a:ext cx="5097776" cy="3263886"/>
          </a:xfrm>
          <a:prstGeom prst="rect">
            <a:avLst/>
          </a:prstGeom>
        </p:spPr>
      </p:pic>
      <p:sp>
        <p:nvSpPr>
          <p:cNvPr id="4" name="TextBox 3">
            <a:extLst>
              <a:ext uri="{FF2B5EF4-FFF2-40B4-BE49-F238E27FC236}">
                <a16:creationId xmlns:a16="http://schemas.microsoft.com/office/drawing/2014/main" id="{ACBB48CA-A16D-4E5D-1698-0E2AA8748D1B}"/>
              </a:ext>
            </a:extLst>
          </p:cNvPr>
          <p:cNvSpPr txBox="1"/>
          <p:nvPr/>
        </p:nvSpPr>
        <p:spPr>
          <a:xfrm>
            <a:off x="762936" y="2087661"/>
            <a:ext cx="4229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FSP Program ID (State Reporting)</a:t>
            </a:r>
          </a:p>
          <a:p>
            <a:pPr marL="285750" indent="-285750">
              <a:buFont typeface="Arial" panose="020B0604020202020204" pitchFamily="34" charset="0"/>
              <a:buChar char="•"/>
            </a:pPr>
            <a:r>
              <a:rPr lang="en-US" dirty="0"/>
              <a:t>FFS Program Identifier (When checked the “FFS” Claim note is added to the 837P Claim)</a:t>
            </a:r>
          </a:p>
          <a:p>
            <a:pPr marL="285750" indent="-285750">
              <a:buFont typeface="Arial" panose="020B0604020202020204" pitchFamily="34" charset="0"/>
              <a:buChar char="•"/>
            </a:pPr>
            <a:r>
              <a:rPr lang="en-US" dirty="0"/>
              <a:t>Taxonomy Code</a:t>
            </a:r>
          </a:p>
          <a:p>
            <a:pPr marL="285750" indent="-285750">
              <a:buFont typeface="Arial" panose="020B0604020202020204" pitchFamily="34" charset="0"/>
              <a:buChar char="•"/>
            </a:pPr>
            <a:r>
              <a:rPr lang="en-US" dirty="0"/>
              <a:t>ASAM Level of Care (This is for the DMC 837I per DHCS companion guide)</a:t>
            </a:r>
          </a:p>
        </p:txBody>
      </p:sp>
      <p:pic>
        <p:nvPicPr>
          <p:cNvPr id="10" name="Picture 9">
            <a:extLst>
              <a:ext uri="{FF2B5EF4-FFF2-40B4-BE49-F238E27FC236}">
                <a16:creationId xmlns:a16="http://schemas.microsoft.com/office/drawing/2014/main" id="{60C76B71-99E0-DACA-AC27-869257C4876F}"/>
              </a:ext>
            </a:extLst>
          </p:cNvPr>
          <p:cNvPicPr>
            <a:picLocks noChangeAspect="1"/>
          </p:cNvPicPr>
          <p:nvPr/>
        </p:nvPicPr>
        <p:blipFill>
          <a:blip r:embed="rId4"/>
          <a:stretch>
            <a:fillRect/>
          </a:stretch>
        </p:blipFill>
        <p:spPr>
          <a:xfrm>
            <a:off x="516103" y="4711841"/>
            <a:ext cx="6318805" cy="1956567"/>
          </a:xfrm>
          <a:prstGeom prst="rect">
            <a:avLst/>
          </a:prstGeom>
        </p:spPr>
      </p:pic>
    </p:spTree>
    <p:extLst>
      <p:ext uri="{BB962C8B-B14F-4D97-AF65-F5344CB8AC3E}">
        <p14:creationId xmlns:p14="http://schemas.microsoft.com/office/powerpoint/2010/main" val="398779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latin typeface="Corbel" panose="020B0503020204020204" pitchFamily="34" charset="0"/>
              </a:rPr>
              <a:pPr/>
              <a:t>24</a:t>
            </a:fld>
            <a:endParaRPr lang="en-US" dirty="0">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CBDDA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5" name="Title 4">
            <a:extLst>
              <a:ext uri="{FF2B5EF4-FFF2-40B4-BE49-F238E27FC236}">
                <a16:creationId xmlns:a16="http://schemas.microsoft.com/office/drawing/2014/main" id="{A559A9C4-E312-4288-BFF9-6F7AD3CFA652}"/>
              </a:ext>
            </a:extLst>
          </p:cNvPr>
          <p:cNvSpPr>
            <a:spLocks noGrp="1"/>
          </p:cNvSpPr>
          <p:nvPr>
            <p:ph type="title"/>
          </p:nvPr>
        </p:nvSpPr>
        <p:spPr>
          <a:xfrm>
            <a:off x="477939" y="649363"/>
            <a:ext cx="10480610" cy="432000"/>
          </a:xfrm>
        </p:spPr>
        <p:txBody>
          <a:bodyPr>
            <a:noAutofit/>
          </a:bodyPr>
          <a:lstStyle/>
          <a:p>
            <a:r>
              <a:rPr lang="en-US" sz="4800" dirty="0">
                <a:solidFill>
                  <a:srgbClr val="8EB84A"/>
                </a:solidFill>
                <a:latin typeface="Milligram"/>
              </a:rPr>
              <a:t>Procedure Codes</a:t>
            </a:r>
          </a:p>
        </p:txBody>
      </p:sp>
      <p:pic>
        <p:nvPicPr>
          <p:cNvPr id="6" name="Picture 5">
            <a:extLst>
              <a:ext uri="{FF2B5EF4-FFF2-40B4-BE49-F238E27FC236}">
                <a16:creationId xmlns:a16="http://schemas.microsoft.com/office/drawing/2014/main" id="{63788F96-8798-E445-554D-FBD474C15BF0}"/>
              </a:ext>
            </a:extLst>
          </p:cNvPr>
          <p:cNvPicPr>
            <a:picLocks noChangeAspect="1"/>
          </p:cNvPicPr>
          <p:nvPr/>
        </p:nvPicPr>
        <p:blipFill>
          <a:blip r:embed="rId3"/>
          <a:stretch>
            <a:fillRect/>
          </a:stretch>
        </p:blipFill>
        <p:spPr>
          <a:xfrm>
            <a:off x="5825475" y="775778"/>
            <a:ext cx="3969263" cy="5686304"/>
          </a:xfrm>
          <a:prstGeom prst="rect">
            <a:avLst/>
          </a:prstGeom>
        </p:spPr>
      </p:pic>
      <p:sp>
        <p:nvSpPr>
          <p:cNvPr id="8" name="TextBox 7">
            <a:extLst>
              <a:ext uri="{FF2B5EF4-FFF2-40B4-BE49-F238E27FC236}">
                <a16:creationId xmlns:a16="http://schemas.microsoft.com/office/drawing/2014/main" id="{3E3D3659-CE4B-5595-6A01-E0455C2D2DA1}"/>
              </a:ext>
            </a:extLst>
          </p:cNvPr>
          <p:cNvSpPr txBox="1"/>
          <p:nvPr/>
        </p:nvSpPr>
        <p:spPr>
          <a:xfrm>
            <a:off x="757325" y="1929777"/>
            <a:ext cx="4510292" cy="1200329"/>
          </a:xfrm>
          <a:prstGeom prst="rect">
            <a:avLst/>
          </a:prstGeom>
          <a:noFill/>
        </p:spPr>
        <p:txBody>
          <a:bodyPr wrap="square" rtlCol="0">
            <a:spAutoFit/>
          </a:bodyPr>
          <a:lstStyle/>
          <a:p>
            <a:r>
              <a:rPr lang="en-US" sz="2400" dirty="0"/>
              <a:t>Add the procedure codes the program is certified for under the corresponding Service Area</a:t>
            </a:r>
          </a:p>
        </p:txBody>
      </p:sp>
    </p:spTree>
    <p:extLst>
      <p:ext uri="{BB962C8B-B14F-4D97-AF65-F5344CB8AC3E}">
        <p14:creationId xmlns:p14="http://schemas.microsoft.com/office/powerpoint/2010/main" val="824717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latin typeface="Corbel" panose="020B0503020204020204" pitchFamily="34" charset="0"/>
              </a:rPr>
              <a:pPr/>
              <a:t>25</a:t>
            </a:fld>
            <a:endParaRPr lang="en-US" dirty="0">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CBDDA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9" name="TextBox 8">
            <a:extLst>
              <a:ext uri="{FF2B5EF4-FFF2-40B4-BE49-F238E27FC236}">
                <a16:creationId xmlns:a16="http://schemas.microsoft.com/office/drawing/2014/main" id="{4AF54746-6065-42A7-B22D-DE1CB5FA682F}"/>
              </a:ext>
            </a:extLst>
          </p:cNvPr>
          <p:cNvSpPr txBox="1"/>
          <p:nvPr/>
        </p:nvSpPr>
        <p:spPr>
          <a:xfrm>
            <a:off x="219723" y="24276"/>
            <a:ext cx="11658050" cy="830997"/>
          </a:xfrm>
          <a:prstGeom prst="rect">
            <a:avLst/>
          </a:prstGeom>
          <a:noFill/>
        </p:spPr>
        <p:txBody>
          <a:bodyPr wrap="square" lIns="91440" tIns="45720" rIns="91440" bIns="45720" anchor="t">
            <a:spAutoFit/>
          </a:bodyPr>
          <a:lstStyle/>
          <a:p>
            <a:r>
              <a:rPr lang="en-US" sz="4800" b="1" dirty="0">
                <a:solidFill>
                  <a:srgbClr val="8EB84A"/>
                </a:solidFill>
                <a:latin typeface="Milligram"/>
              </a:rPr>
              <a:t>Locations</a:t>
            </a:r>
          </a:p>
        </p:txBody>
      </p:sp>
      <p:pic>
        <p:nvPicPr>
          <p:cNvPr id="5" name="Picture 4">
            <a:extLst>
              <a:ext uri="{FF2B5EF4-FFF2-40B4-BE49-F238E27FC236}">
                <a16:creationId xmlns:a16="http://schemas.microsoft.com/office/drawing/2014/main" id="{AAB4EA62-279D-A12C-6352-DE3EB961A1F9}"/>
              </a:ext>
            </a:extLst>
          </p:cNvPr>
          <p:cNvPicPr>
            <a:picLocks noChangeAspect="1"/>
          </p:cNvPicPr>
          <p:nvPr/>
        </p:nvPicPr>
        <p:blipFill>
          <a:blip r:embed="rId3"/>
          <a:stretch>
            <a:fillRect/>
          </a:stretch>
        </p:blipFill>
        <p:spPr>
          <a:xfrm>
            <a:off x="5562010" y="1747455"/>
            <a:ext cx="5657343" cy="3363090"/>
          </a:xfrm>
          <a:prstGeom prst="rect">
            <a:avLst/>
          </a:prstGeom>
        </p:spPr>
      </p:pic>
      <p:sp>
        <p:nvSpPr>
          <p:cNvPr id="6" name="TextBox 5">
            <a:extLst>
              <a:ext uri="{FF2B5EF4-FFF2-40B4-BE49-F238E27FC236}">
                <a16:creationId xmlns:a16="http://schemas.microsoft.com/office/drawing/2014/main" id="{08BB92E0-9AE4-D544-1476-324DC23613C2}"/>
              </a:ext>
            </a:extLst>
          </p:cNvPr>
          <p:cNvSpPr txBox="1"/>
          <p:nvPr/>
        </p:nvSpPr>
        <p:spPr>
          <a:xfrm>
            <a:off x="1060255" y="2092461"/>
            <a:ext cx="3943701" cy="1200329"/>
          </a:xfrm>
          <a:prstGeom prst="rect">
            <a:avLst/>
          </a:prstGeom>
          <a:noFill/>
        </p:spPr>
        <p:txBody>
          <a:bodyPr wrap="square" rtlCol="0">
            <a:spAutoFit/>
          </a:bodyPr>
          <a:lstStyle/>
          <a:p>
            <a:r>
              <a:rPr lang="en-US" sz="2400" dirty="0"/>
              <a:t>Add the locations applicable to the program only.  Do not add all locations.  </a:t>
            </a:r>
          </a:p>
        </p:txBody>
      </p:sp>
    </p:spTree>
    <p:extLst>
      <p:ext uri="{BB962C8B-B14F-4D97-AF65-F5344CB8AC3E}">
        <p14:creationId xmlns:p14="http://schemas.microsoft.com/office/powerpoint/2010/main" val="128412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276860" y="900829"/>
            <a:ext cx="11638279" cy="673195"/>
          </a:xfrm>
        </p:spPr>
        <p:txBody>
          <a:bodyPr>
            <a:normAutofit fontScale="90000"/>
          </a:bodyPr>
          <a:lstStyle/>
          <a:p>
            <a:br>
              <a:rPr lang="en-US" sz="3200" dirty="0">
                <a:latin typeface="Georgia Pro Cond Black" panose="020B0604020202020204" pitchFamily="18" charset="0"/>
              </a:rPr>
            </a:br>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endParaRPr lang="en-US" dirty="0">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3" name="TextBox 2">
            <a:extLst>
              <a:ext uri="{FF2B5EF4-FFF2-40B4-BE49-F238E27FC236}">
                <a16:creationId xmlns:a16="http://schemas.microsoft.com/office/drawing/2014/main" id="{AD0B6D85-77B5-4AEA-BF34-234543620746}"/>
              </a:ext>
            </a:extLst>
          </p:cNvPr>
          <p:cNvSpPr txBox="1"/>
          <p:nvPr/>
        </p:nvSpPr>
        <p:spPr>
          <a:xfrm>
            <a:off x="923828" y="485331"/>
            <a:ext cx="108219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8EB84A"/>
                </a:solidFill>
                <a:latin typeface="Milligram"/>
              </a:rPr>
              <a:t>Clinical Data Access Grouping (CDAG)</a:t>
            </a:r>
          </a:p>
        </p:txBody>
      </p:sp>
      <p:sp>
        <p:nvSpPr>
          <p:cNvPr id="6" name="TextBox 5">
            <a:extLst>
              <a:ext uri="{FF2B5EF4-FFF2-40B4-BE49-F238E27FC236}">
                <a16:creationId xmlns:a16="http://schemas.microsoft.com/office/drawing/2014/main" id="{AF76D7F0-CDCE-AAA9-1D59-ACC6970A791F}"/>
              </a:ext>
            </a:extLst>
          </p:cNvPr>
          <p:cNvSpPr txBox="1"/>
          <p:nvPr/>
        </p:nvSpPr>
        <p:spPr>
          <a:xfrm>
            <a:off x="746106" y="1452941"/>
            <a:ext cx="9951813" cy="646331"/>
          </a:xfrm>
          <a:prstGeom prst="rect">
            <a:avLst/>
          </a:prstGeom>
          <a:noFill/>
        </p:spPr>
        <p:txBody>
          <a:bodyPr wrap="square" rtlCol="0">
            <a:spAutoFit/>
          </a:bodyPr>
          <a:lstStyle/>
          <a:p>
            <a:r>
              <a:rPr lang="en-US" dirty="0"/>
              <a:t>This is a very important step after adding a new program.  Once you save your new program, you will not be able to access the program until you add it to the appropriate CDAG group.</a:t>
            </a:r>
          </a:p>
        </p:txBody>
      </p:sp>
      <p:pic>
        <p:nvPicPr>
          <p:cNvPr id="8" name="Picture 7">
            <a:extLst>
              <a:ext uri="{FF2B5EF4-FFF2-40B4-BE49-F238E27FC236}">
                <a16:creationId xmlns:a16="http://schemas.microsoft.com/office/drawing/2014/main" id="{E66044CE-4EFB-0B6C-ED09-E44BBDE62110}"/>
              </a:ext>
            </a:extLst>
          </p:cNvPr>
          <p:cNvPicPr>
            <a:picLocks noChangeAspect="1"/>
          </p:cNvPicPr>
          <p:nvPr/>
        </p:nvPicPr>
        <p:blipFill>
          <a:blip r:embed="rId3"/>
          <a:stretch>
            <a:fillRect/>
          </a:stretch>
        </p:blipFill>
        <p:spPr>
          <a:xfrm>
            <a:off x="696285" y="2800819"/>
            <a:ext cx="10246092" cy="2604240"/>
          </a:xfrm>
          <a:prstGeom prst="rect">
            <a:avLst/>
          </a:prstGeom>
        </p:spPr>
      </p:pic>
    </p:spTree>
    <p:extLst>
      <p:ext uri="{BB962C8B-B14F-4D97-AF65-F5344CB8AC3E}">
        <p14:creationId xmlns:p14="http://schemas.microsoft.com/office/powerpoint/2010/main" val="2085214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543748" y="1018915"/>
            <a:ext cx="11329200" cy="432000"/>
          </a:xfrm>
        </p:spPr>
        <p:txBody>
          <a:bodyPr>
            <a:normAutofit fontScale="90000"/>
          </a:bodyPr>
          <a:lstStyle/>
          <a:p>
            <a:br>
              <a:rPr lang="en-US" sz="3200" dirty="0">
                <a:latin typeface="Georgia Pro Cond Black" panose="020B0604020202020204" pitchFamily="18" charset="0"/>
              </a:rPr>
            </a:br>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endParaRPr lang="en-US" dirty="0">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3" name="TextBox 2">
            <a:extLst>
              <a:ext uri="{FF2B5EF4-FFF2-40B4-BE49-F238E27FC236}">
                <a16:creationId xmlns:a16="http://schemas.microsoft.com/office/drawing/2014/main" id="{AD0B6D85-77B5-4AEA-BF34-234543620746}"/>
              </a:ext>
            </a:extLst>
          </p:cNvPr>
          <p:cNvSpPr txBox="1"/>
          <p:nvPr/>
        </p:nvSpPr>
        <p:spPr>
          <a:xfrm>
            <a:off x="498756" y="403918"/>
            <a:ext cx="107739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8EB84A"/>
                </a:solidFill>
                <a:latin typeface="Milligram"/>
                <a:ea typeface="+mn-lt"/>
                <a:cs typeface="+mn-lt"/>
              </a:rPr>
              <a:t>Staff/Users </a:t>
            </a:r>
            <a:endParaRPr lang="en-US" sz="4800" dirty="0">
              <a:solidFill>
                <a:srgbClr val="8EB84A"/>
              </a:solidFill>
              <a:latin typeface="Milligram"/>
            </a:endParaRPr>
          </a:p>
        </p:txBody>
      </p:sp>
      <p:sp>
        <p:nvSpPr>
          <p:cNvPr id="6" name="TextBox 5">
            <a:extLst>
              <a:ext uri="{FF2B5EF4-FFF2-40B4-BE49-F238E27FC236}">
                <a16:creationId xmlns:a16="http://schemas.microsoft.com/office/drawing/2014/main" id="{34D5A5D4-5CDF-E654-F266-40DCF28E3636}"/>
              </a:ext>
            </a:extLst>
          </p:cNvPr>
          <p:cNvSpPr txBox="1"/>
          <p:nvPr/>
        </p:nvSpPr>
        <p:spPr>
          <a:xfrm>
            <a:off x="560719" y="1234915"/>
            <a:ext cx="10567686" cy="646331"/>
          </a:xfrm>
          <a:prstGeom prst="rect">
            <a:avLst/>
          </a:prstGeom>
          <a:noFill/>
        </p:spPr>
        <p:txBody>
          <a:bodyPr wrap="square" rtlCol="0">
            <a:spAutoFit/>
          </a:bodyPr>
          <a:lstStyle/>
          <a:p>
            <a:r>
              <a:rPr lang="en-US" dirty="0"/>
              <a:t>After adding your new program, you will need to grant access to all of the Staff/Users.  The users will not be able to see the new program in the dropdown until they have been granted access.</a:t>
            </a:r>
          </a:p>
        </p:txBody>
      </p:sp>
      <p:pic>
        <p:nvPicPr>
          <p:cNvPr id="8" name="Picture 7">
            <a:extLst>
              <a:ext uri="{FF2B5EF4-FFF2-40B4-BE49-F238E27FC236}">
                <a16:creationId xmlns:a16="http://schemas.microsoft.com/office/drawing/2014/main" id="{0053400F-C690-5832-DD9F-A7E09A9FCA87}"/>
              </a:ext>
            </a:extLst>
          </p:cNvPr>
          <p:cNvPicPr>
            <a:picLocks noChangeAspect="1"/>
          </p:cNvPicPr>
          <p:nvPr/>
        </p:nvPicPr>
        <p:blipFill>
          <a:blip r:embed="rId3"/>
          <a:stretch>
            <a:fillRect/>
          </a:stretch>
        </p:blipFill>
        <p:spPr>
          <a:xfrm>
            <a:off x="667850" y="2065912"/>
            <a:ext cx="9796808" cy="3082271"/>
          </a:xfrm>
          <a:prstGeom prst="rect">
            <a:avLst/>
          </a:prstGeom>
        </p:spPr>
      </p:pic>
    </p:spTree>
    <p:extLst>
      <p:ext uri="{BB962C8B-B14F-4D97-AF65-F5344CB8AC3E}">
        <p14:creationId xmlns:p14="http://schemas.microsoft.com/office/powerpoint/2010/main" val="3723776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543748" y="1018915"/>
            <a:ext cx="11329200" cy="432000"/>
          </a:xfrm>
        </p:spPr>
        <p:txBody>
          <a:bodyPr>
            <a:normAutofit fontScale="90000"/>
          </a:bodyPr>
          <a:lstStyle/>
          <a:p>
            <a:br>
              <a:rPr lang="en-US" sz="3200" dirty="0">
                <a:latin typeface="Georgia Pro Cond Black" panose="020B0604020202020204" pitchFamily="18" charset="0"/>
              </a:rPr>
            </a:br>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endParaRPr lang="en-US" dirty="0">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CBDDA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3" name="TextBox 2">
            <a:extLst>
              <a:ext uri="{FF2B5EF4-FFF2-40B4-BE49-F238E27FC236}">
                <a16:creationId xmlns:a16="http://schemas.microsoft.com/office/drawing/2014/main" id="{AD0B6D85-77B5-4AEA-BF34-234543620746}"/>
              </a:ext>
            </a:extLst>
          </p:cNvPr>
          <p:cNvSpPr txBox="1"/>
          <p:nvPr/>
        </p:nvSpPr>
        <p:spPr>
          <a:xfrm>
            <a:off x="498756" y="403918"/>
            <a:ext cx="107739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8EB84A"/>
                </a:solidFill>
                <a:latin typeface="Milligram"/>
                <a:ea typeface="+mn-lt"/>
                <a:cs typeface="+mn-lt"/>
              </a:rPr>
              <a:t>TEDS Setup </a:t>
            </a:r>
            <a:endParaRPr lang="en-US" sz="4800" dirty="0">
              <a:solidFill>
                <a:srgbClr val="8EB84A"/>
              </a:solidFill>
              <a:latin typeface="Milligram"/>
            </a:endParaRPr>
          </a:p>
        </p:txBody>
      </p:sp>
      <p:pic>
        <p:nvPicPr>
          <p:cNvPr id="5" name="Picture 4">
            <a:extLst>
              <a:ext uri="{FF2B5EF4-FFF2-40B4-BE49-F238E27FC236}">
                <a16:creationId xmlns:a16="http://schemas.microsoft.com/office/drawing/2014/main" id="{0E26FAF8-A023-89DB-9A5F-B0557C9337E6}"/>
              </a:ext>
            </a:extLst>
          </p:cNvPr>
          <p:cNvPicPr>
            <a:picLocks noChangeAspect="1"/>
          </p:cNvPicPr>
          <p:nvPr/>
        </p:nvPicPr>
        <p:blipFill>
          <a:blip r:embed="rId3"/>
          <a:stretch>
            <a:fillRect/>
          </a:stretch>
        </p:blipFill>
        <p:spPr>
          <a:xfrm>
            <a:off x="543748" y="2272059"/>
            <a:ext cx="11063016" cy="3633441"/>
          </a:xfrm>
          <a:prstGeom prst="rect">
            <a:avLst/>
          </a:prstGeom>
        </p:spPr>
      </p:pic>
      <p:sp>
        <p:nvSpPr>
          <p:cNvPr id="6" name="TextBox 5">
            <a:extLst>
              <a:ext uri="{FF2B5EF4-FFF2-40B4-BE49-F238E27FC236}">
                <a16:creationId xmlns:a16="http://schemas.microsoft.com/office/drawing/2014/main" id="{3229F046-EE28-EB35-A625-50336ADFCF2E}"/>
              </a:ext>
            </a:extLst>
          </p:cNvPr>
          <p:cNvSpPr txBox="1"/>
          <p:nvPr/>
        </p:nvSpPr>
        <p:spPr>
          <a:xfrm>
            <a:off x="622300" y="1216933"/>
            <a:ext cx="10071100" cy="646331"/>
          </a:xfrm>
          <a:prstGeom prst="rect">
            <a:avLst/>
          </a:prstGeom>
          <a:noFill/>
        </p:spPr>
        <p:txBody>
          <a:bodyPr wrap="square" rtlCol="0">
            <a:spAutoFit/>
          </a:bodyPr>
          <a:lstStyle/>
          <a:p>
            <a:r>
              <a:rPr lang="en-US" dirty="0"/>
              <a:t>If the new program reports CalOMS or CSI, the program will need to be added to the appropriate Episode Type</a:t>
            </a:r>
          </a:p>
        </p:txBody>
      </p:sp>
    </p:spTree>
    <p:extLst>
      <p:ext uri="{BB962C8B-B14F-4D97-AF65-F5344CB8AC3E}">
        <p14:creationId xmlns:p14="http://schemas.microsoft.com/office/powerpoint/2010/main" val="73682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543748" y="1018915"/>
            <a:ext cx="11329200" cy="432000"/>
          </a:xfrm>
        </p:spPr>
        <p:txBody>
          <a:bodyPr>
            <a:normAutofit fontScale="90000"/>
          </a:bodyPr>
          <a:lstStyle/>
          <a:p>
            <a:br>
              <a:rPr lang="en-US" sz="3200" dirty="0">
                <a:latin typeface="Georgia Pro Cond Black" panose="020B0604020202020204" pitchFamily="18" charset="0"/>
              </a:rPr>
            </a:br>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endParaRPr lang="en-US" dirty="0">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3" name="TextBox 2">
            <a:extLst>
              <a:ext uri="{FF2B5EF4-FFF2-40B4-BE49-F238E27FC236}">
                <a16:creationId xmlns:a16="http://schemas.microsoft.com/office/drawing/2014/main" id="{AD0B6D85-77B5-4AEA-BF34-234543620746}"/>
              </a:ext>
            </a:extLst>
          </p:cNvPr>
          <p:cNvSpPr txBox="1"/>
          <p:nvPr/>
        </p:nvSpPr>
        <p:spPr>
          <a:xfrm>
            <a:off x="498756" y="403918"/>
            <a:ext cx="107739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8EB84A"/>
                </a:solidFill>
                <a:latin typeface="Milligram"/>
                <a:ea typeface="+mn-lt"/>
                <a:cs typeface="+mn-lt"/>
              </a:rPr>
              <a:t>274 </a:t>
            </a:r>
            <a:endParaRPr lang="en-US" sz="4800" dirty="0">
              <a:solidFill>
                <a:srgbClr val="8EB84A"/>
              </a:solidFill>
              <a:latin typeface="Milligram"/>
            </a:endParaRPr>
          </a:p>
        </p:txBody>
      </p:sp>
      <p:pic>
        <p:nvPicPr>
          <p:cNvPr id="5" name="Picture 4">
            <a:extLst>
              <a:ext uri="{FF2B5EF4-FFF2-40B4-BE49-F238E27FC236}">
                <a16:creationId xmlns:a16="http://schemas.microsoft.com/office/drawing/2014/main" id="{1BDFB000-3BEC-465E-EFAB-6E9E10A0CAA5}"/>
              </a:ext>
            </a:extLst>
          </p:cNvPr>
          <p:cNvPicPr>
            <a:picLocks noChangeAspect="1"/>
          </p:cNvPicPr>
          <p:nvPr/>
        </p:nvPicPr>
        <p:blipFill>
          <a:blip r:embed="rId3"/>
          <a:stretch>
            <a:fillRect/>
          </a:stretch>
        </p:blipFill>
        <p:spPr>
          <a:xfrm>
            <a:off x="5441791" y="632072"/>
            <a:ext cx="6431157" cy="6133983"/>
          </a:xfrm>
          <a:prstGeom prst="rect">
            <a:avLst/>
          </a:prstGeom>
        </p:spPr>
      </p:pic>
      <p:sp>
        <p:nvSpPr>
          <p:cNvPr id="6" name="TextBox 5">
            <a:extLst>
              <a:ext uri="{FF2B5EF4-FFF2-40B4-BE49-F238E27FC236}">
                <a16:creationId xmlns:a16="http://schemas.microsoft.com/office/drawing/2014/main" id="{9CB71874-D70D-DBD1-3975-297EF4ED6AD0}"/>
              </a:ext>
            </a:extLst>
          </p:cNvPr>
          <p:cNvSpPr txBox="1"/>
          <p:nvPr/>
        </p:nvSpPr>
        <p:spPr>
          <a:xfrm>
            <a:off x="628650" y="1720850"/>
            <a:ext cx="4368800" cy="1569660"/>
          </a:xfrm>
          <a:prstGeom prst="rect">
            <a:avLst/>
          </a:prstGeom>
          <a:noFill/>
        </p:spPr>
        <p:txBody>
          <a:bodyPr wrap="square" rtlCol="0">
            <a:spAutoFit/>
          </a:bodyPr>
          <a:lstStyle/>
          <a:p>
            <a:r>
              <a:rPr lang="en-US" sz="2400" dirty="0"/>
              <a:t>If the program is reporting on the monthly 274, this section on the Custom Fields will need to be filled out</a:t>
            </a:r>
          </a:p>
        </p:txBody>
      </p:sp>
    </p:spTree>
    <p:extLst>
      <p:ext uri="{BB962C8B-B14F-4D97-AF65-F5344CB8AC3E}">
        <p14:creationId xmlns:p14="http://schemas.microsoft.com/office/powerpoint/2010/main" val="71356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929C4C-09EB-0ABA-2EEC-374E54FD259C}"/>
              </a:ext>
            </a:extLst>
          </p:cNvPr>
          <p:cNvSpPr txBox="1"/>
          <p:nvPr/>
        </p:nvSpPr>
        <p:spPr>
          <a:xfrm>
            <a:off x="1891960" y="2660917"/>
            <a:ext cx="8017283" cy="954107"/>
          </a:xfrm>
          <a:prstGeom prst="rect">
            <a:avLst/>
          </a:prstGeom>
          <a:noFill/>
        </p:spPr>
        <p:txBody>
          <a:bodyPr wrap="square" rtlCol="0">
            <a:spAutoFit/>
          </a:bodyPr>
          <a:lstStyle/>
          <a:p>
            <a:pPr algn="ctr"/>
            <a:r>
              <a:rPr lang="en-US" sz="5600" b="1" dirty="0">
                <a:solidFill>
                  <a:schemeClr val="accent1"/>
                </a:solidFill>
                <a:latin typeface="Milligram" pitchFamily="2" charset="77"/>
              </a:rPr>
              <a:t>Same Day Service</a:t>
            </a:r>
            <a:endParaRPr lang="en-US" sz="5600" b="1" i="0" dirty="0">
              <a:solidFill>
                <a:schemeClr val="accent1"/>
              </a:solidFill>
              <a:latin typeface="Milligram" pitchFamily="2" charset="77"/>
            </a:endParaRPr>
          </a:p>
        </p:txBody>
      </p:sp>
    </p:spTree>
    <p:extLst>
      <p:ext uri="{BB962C8B-B14F-4D97-AF65-F5344CB8AC3E}">
        <p14:creationId xmlns:p14="http://schemas.microsoft.com/office/powerpoint/2010/main" val="321634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543748" y="1018915"/>
            <a:ext cx="11329200" cy="432000"/>
          </a:xfrm>
        </p:spPr>
        <p:txBody>
          <a:bodyPr>
            <a:normAutofit fontScale="90000"/>
          </a:bodyPr>
          <a:lstStyle/>
          <a:p>
            <a:br>
              <a:rPr lang="en-US" sz="3200" dirty="0">
                <a:latin typeface="Georgia Pro Cond Black" panose="020B0604020202020204" pitchFamily="18" charset="0"/>
              </a:rPr>
            </a:br>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endParaRPr lang="en-US" dirty="0">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CBDDA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3" name="TextBox 2">
            <a:extLst>
              <a:ext uri="{FF2B5EF4-FFF2-40B4-BE49-F238E27FC236}">
                <a16:creationId xmlns:a16="http://schemas.microsoft.com/office/drawing/2014/main" id="{AD0B6D85-77B5-4AEA-BF34-234543620746}"/>
              </a:ext>
            </a:extLst>
          </p:cNvPr>
          <p:cNvSpPr txBox="1"/>
          <p:nvPr/>
        </p:nvSpPr>
        <p:spPr>
          <a:xfrm>
            <a:off x="498756" y="403918"/>
            <a:ext cx="107739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8EB84A"/>
                </a:solidFill>
                <a:latin typeface="Milligram"/>
                <a:ea typeface="+mn-lt"/>
                <a:cs typeface="+mn-lt"/>
              </a:rPr>
              <a:t>Rates &amp; Billing Codes </a:t>
            </a:r>
            <a:endParaRPr lang="en-US" sz="4800" dirty="0">
              <a:solidFill>
                <a:srgbClr val="8EB84A"/>
              </a:solidFill>
              <a:latin typeface="Milligram"/>
            </a:endParaRPr>
          </a:p>
        </p:txBody>
      </p:sp>
      <p:sp>
        <p:nvSpPr>
          <p:cNvPr id="4" name="TextBox 3">
            <a:extLst>
              <a:ext uri="{FF2B5EF4-FFF2-40B4-BE49-F238E27FC236}">
                <a16:creationId xmlns:a16="http://schemas.microsoft.com/office/drawing/2014/main" id="{1C6542CF-902F-C6BF-DAA8-06E53B0F2083}"/>
              </a:ext>
            </a:extLst>
          </p:cNvPr>
          <p:cNvSpPr txBox="1"/>
          <p:nvPr/>
        </p:nvSpPr>
        <p:spPr>
          <a:xfrm>
            <a:off x="543748" y="1025365"/>
            <a:ext cx="10433050" cy="1754326"/>
          </a:xfrm>
          <a:prstGeom prst="rect">
            <a:avLst/>
          </a:prstGeom>
          <a:noFill/>
        </p:spPr>
        <p:txBody>
          <a:bodyPr wrap="square" rtlCol="0">
            <a:spAutoFit/>
          </a:bodyPr>
          <a:lstStyle/>
          <a:p>
            <a:r>
              <a:rPr lang="en-US" dirty="0"/>
              <a:t>When adding a new program, the rates under the Procedure/Rates screen and billing codes setup against the plan will need to be evaluated to determine what will need to be setup for that new program.  Generally, a new Mental Health program would not need any additional setup, however, a new Substance Abuse program will require additional setup due to the level of care modifiers.  For example: If the new program is a Substance Abuse Residential program, rates will also need the new program added to the appropriate rate for the LOC.</a:t>
            </a:r>
          </a:p>
        </p:txBody>
      </p:sp>
      <p:pic>
        <p:nvPicPr>
          <p:cNvPr id="6" name="Picture 5">
            <a:extLst>
              <a:ext uri="{FF2B5EF4-FFF2-40B4-BE49-F238E27FC236}">
                <a16:creationId xmlns:a16="http://schemas.microsoft.com/office/drawing/2014/main" id="{2217B3BF-B5ED-2BD0-41F5-74A1C39EFFEC}"/>
              </a:ext>
            </a:extLst>
          </p:cNvPr>
          <p:cNvPicPr>
            <a:picLocks noChangeAspect="1"/>
          </p:cNvPicPr>
          <p:nvPr/>
        </p:nvPicPr>
        <p:blipFill>
          <a:blip r:embed="rId3"/>
          <a:stretch>
            <a:fillRect/>
          </a:stretch>
        </p:blipFill>
        <p:spPr>
          <a:xfrm>
            <a:off x="592561" y="2718168"/>
            <a:ext cx="6836940" cy="3644475"/>
          </a:xfrm>
          <a:prstGeom prst="rect">
            <a:avLst/>
          </a:prstGeom>
        </p:spPr>
      </p:pic>
      <p:pic>
        <p:nvPicPr>
          <p:cNvPr id="8" name="Picture 7">
            <a:extLst>
              <a:ext uri="{FF2B5EF4-FFF2-40B4-BE49-F238E27FC236}">
                <a16:creationId xmlns:a16="http://schemas.microsoft.com/office/drawing/2014/main" id="{AD4E7A4B-D812-A88C-22AF-DD87215D3FDA}"/>
              </a:ext>
            </a:extLst>
          </p:cNvPr>
          <p:cNvPicPr>
            <a:picLocks noChangeAspect="1"/>
          </p:cNvPicPr>
          <p:nvPr/>
        </p:nvPicPr>
        <p:blipFill>
          <a:blip r:embed="rId4"/>
          <a:stretch>
            <a:fillRect/>
          </a:stretch>
        </p:blipFill>
        <p:spPr>
          <a:xfrm>
            <a:off x="5506908" y="3049422"/>
            <a:ext cx="6430489" cy="3404660"/>
          </a:xfrm>
          <a:prstGeom prst="rect">
            <a:avLst/>
          </a:prstGeom>
        </p:spPr>
      </p:pic>
    </p:spTree>
    <p:extLst>
      <p:ext uri="{BB962C8B-B14F-4D97-AF65-F5344CB8AC3E}">
        <p14:creationId xmlns:p14="http://schemas.microsoft.com/office/powerpoint/2010/main" val="2886048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543748" y="1018915"/>
            <a:ext cx="11329200" cy="432000"/>
          </a:xfrm>
        </p:spPr>
        <p:txBody>
          <a:bodyPr>
            <a:normAutofit fontScale="90000"/>
          </a:bodyPr>
          <a:lstStyle/>
          <a:p>
            <a:br>
              <a:rPr lang="en-US" sz="3200" dirty="0">
                <a:latin typeface="Georgia Pro Cond Black" panose="020B0604020202020204" pitchFamily="18" charset="0"/>
              </a:rPr>
            </a:br>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endParaRPr lang="en-US" dirty="0">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CBDDA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3" name="TextBox 2">
            <a:extLst>
              <a:ext uri="{FF2B5EF4-FFF2-40B4-BE49-F238E27FC236}">
                <a16:creationId xmlns:a16="http://schemas.microsoft.com/office/drawing/2014/main" id="{AD0B6D85-77B5-4AEA-BF34-234543620746}"/>
              </a:ext>
            </a:extLst>
          </p:cNvPr>
          <p:cNvSpPr txBox="1"/>
          <p:nvPr/>
        </p:nvSpPr>
        <p:spPr>
          <a:xfrm>
            <a:off x="498756" y="403918"/>
            <a:ext cx="107739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8EB84A"/>
                </a:solidFill>
                <a:latin typeface="Milligram"/>
                <a:ea typeface="+mn-lt"/>
                <a:cs typeface="+mn-lt"/>
              </a:rPr>
              <a:t>Claim Format/Billing Claims Override </a:t>
            </a:r>
            <a:endParaRPr lang="en-US" sz="4800" dirty="0">
              <a:solidFill>
                <a:srgbClr val="8EB84A"/>
              </a:solidFill>
              <a:latin typeface="Milligram"/>
            </a:endParaRPr>
          </a:p>
        </p:txBody>
      </p:sp>
      <p:pic>
        <p:nvPicPr>
          <p:cNvPr id="5" name="Picture 4">
            <a:extLst>
              <a:ext uri="{FF2B5EF4-FFF2-40B4-BE49-F238E27FC236}">
                <a16:creationId xmlns:a16="http://schemas.microsoft.com/office/drawing/2014/main" id="{4A2D052C-FBD2-E8AD-1D5B-147AA2201D67}"/>
              </a:ext>
            </a:extLst>
          </p:cNvPr>
          <p:cNvPicPr>
            <a:picLocks noChangeAspect="1"/>
          </p:cNvPicPr>
          <p:nvPr/>
        </p:nvPicPr>
        <p:blipFill>
          <a:blip r:embed="rId3"/>
          <a:stretch>
            <a:fillRect/>
          </a:stretch>
        </p:blipFill>
        <p:spPr>
          <a:xfrm>
            <a:off x="3974774" y="1915828"/>
            <a:ext cx="7843781" cy="4072222"/>
          </a:xfrm>
          <a:prstGeom prst="rect">
            <a:avLst/>
          </a:prstGeom>
        </p:spPr>
      </p:pic>
      <p:sp>
        <p:nvSpPr>
          <p:cNvPr id="7" name="TextBox 6">
            <a:extLst>
              <a:ext uri="{FF2B5EF4-FFF2-40B4-BE49-F238E27FC236}">
                <a16:creationId xmlns:a16="http://schemas.microsoft.com/office/drawing/2014/main" id="{B915006E-C43F-8C74-33D0-10735E57BBFF}"/>
              </a:ext>
            </a:extLst>
          </p:cNvPr>
          <p:cNvSpPr txBox="1"/>
          <p:nvPr/>
        </p:nvSpPr>
        <p:spPr>
          <a:xfrm>
            <a:off x="419100" y="2222500"/>
            <a:ext cx="3467100" cy="1569660"/>
          </a:xfrm>
          <a:prstGeom prst="rect">
            <a:avLst/>
          </a:prstGeom>
          <a:noFill/>
        </p:spPr>
        <p:txBody>
          <a:bodyPr wrap="square" rtlCol="0">
            <a:spAutoFit/>
          </a:bodyPr>
          <a:lstStyle/>
          <a:p>
            <a:r>
              <a:rPr lang="en-US" sz="2400" dirty="0"/>
              <a:t>When a new program is added, evaluate if the type of program will need a billing claims override.  </a:t>
            </a:r>
          </a:p>
        </p:txBody>
      </p:sp>
    </p:spTree>
    <p:extLst>
      <p:ext uri="{BB962C8B-B14F-4D97-AF65-F5344CB8AC3E}">
        <p14:creationId xmlns:p14="http://schemas.microsoft.com/office/powerpoint/2010/main" val="175892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543748" y="1018915"/>
            <a:ext cx="11329200" cy="432000"/>
          </a:xfrm>
        </p:spPr>
        <p:txBody>
          <a:bodyPr>
            <a:normAutofit fontScale="90000"/>
          </a:bodyPr>
          <a:lstStyle/>
          <a:p>
            <a:br>
              <a:rPr lang="en-US" sz="3200" dirty="0">
                <a:latin typeface="Georgia Pro Cond Black" panose="020B0604020202020204" pitchFamily="18" charset="0"/>
              </a:rPr>
            </a:br>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endParaRPr lang="en-US" dirty="0">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3" name="TextBox 2">
            <a:extLst>
              <a:ext uri="{FF2B5EF4-FFF2-40B4-BE49-F238E27FC236}">
                <a16:creationId xmlns:a16="http://schemas.microsoft.com/office/drawing/2014/main" id="{AD0B6D85-77B5-4AEA-BF34-234543620746}"/>
              </a:ext>
            </a:extLst>
          </p:cNvPr>
          <p:cNvSpPr txBox="1"/>
          <p:nvPr/>
        </p:nvSpPr>
        <p:spPr>
          <a:xfrm>
            <a:off x="498756" y="403918"/>
            <a:ext cx="107739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8EB84A"/>
                </a:solidFill>
                <a:latin typeface="Milligram"/>
                <a:ea typeface="+mn-lt"/>
                <a:cs typeface="+mn-lt"/>
              </a:rPr>
              <a:t>Financial Assignments </a:t>
            </a:r>
            <a:endParaRPr lang="en-US" sz="4800" dirty="0">
              <a:solidFill>
                <a:srgbClr val="8EB84A"/>
              </a:solidFill>
              <a:latin typeface="Milligram"/>
            </a:endParaRPr>
          </a:p>
        </p:txBody>
      </p:sp>
      <p:pic>
        <p:nvPicPr>
          <p:cNvPr id="5" name="Picture 4">
            <a:extLst>
              <a:ext uri="{FF2B5EF4-FFF2-40B4-BE49-F238E27FC236}">
                <a16:creationId xmlns:a16="http://schemas.microsoft.com/office/drawing/2014/main" id="{814F5CD7-54EE-0547-42EF-45B5D5F5E6A7}"/>
              </a:ext>
            </a:extLst>
          </p:cNvPr>
          <p:cNvPicPr>
            <a:picLocks noChangeAspect="1"/>
          </p:cNvPicPr>
          <p:nvPr/>
        </p:nvPicPr>
        <p:blipFill>
          <a:blip r:embed="rId3"/>
          <a:stretch>
            <a:fillRect/>
          </a:stretch>
        </p:blipFill>
        <p:spPr>
          <a:xfrm>
            <a:off x="4939544" y="1450915"/>
            <a:ext cx="6682612" cy="4415705"/>
          </a:xfrm>
          <a:prstGeom prst="rect">
            <a:avLst/>
          </a:prstGeom>
        </p:spPr>
      </p:pic>
      <p:sp>
        <p:nvSpPr>
          <p:cNvPr id="6" name="TextBox 5">
            <a:extLst>
              <a:ext uri="{FF2B5EF4-FFF2-40B4-BE49-F238E27FC236}">
                <a16:creationId xmlns:a16="http://schemas.microsoft.com/office/drawing/2014/main" id="{5F6808E9-32FC-CC92-E8A8-9DDC63B90D5C}"/>
              </a:ext>
            </a:extLst>
          </p:cNvPr>
          <p:cNvSpPr txBox="1"/>
          <p:nvPr/>
        </p:nvSpPr>
        <p:spPr>
          <a:xfrm>
            <a:off x="660400" y="1849912"/>
            <a:ext cx="3930650" cy="2677656"/>
          </a:xfrm>
          <a:prstGeom prst="rect">
            <a:avLst/>
          </a:prstGeom>
          <a:noFill/>
        </p:spPr>
        <p:txBody>
          <a:bodyPr wrap="square" rtlCol="0">
            <a:spAutoFit/>
          </a:bodyPr>
          <a:lstStyle/>
          <a:p>
            <a:r>
              <a:rPr lang="en-US" sz="2400" dirty="0"/>
              <a:t>Financial Assignments are an excellent tool to use to manage your charges and claims.  If you have a new program, need to be added to the appropriate Financial Assignment.</a:t>
            </a:r>
          </a:p>
        </p:txBody>
      </p:sp>
    </p:spTree>
    <p:extLst>
      <p:ext uri="{BB962C8B-B14F-4D97-AF65-F5344CB8AC3E}">
        <p14:creationId xmlns:p14="http://schemas.microsoft.com/office/powerpoint/2010/main" val="35118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084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37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250806"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Short Doyle Rule – Duplicate Services</a:t>
            </a:r>
          </a:p>
        </p:txBody>
      </p:sp>
      <p:pic>
        <p:nvPicPr>
          <p:cNvPr id="5" name="Picture 4">
            <a:extLst>
              <a:ext uri="{FF2B5EF4-FFF2-40B4-BE49-F238E27FC236}">
                <a16:creationId xmlns:a16="http://schemas.microsoft.com/office/drawing/2014/main" id="{A3233693-15EC-E58C-8C40-BB6F7F5D36EA}"/>
              </a:ext>
            </a:extLst>
          </p:cNvPr>
          <p:cNvPicPr>
            <a:picLocks noChangeAspect="1"/>
          </p:cNvPicPr>
          <p:nvPr/>
        </p:nvPicPr>
        <p:blipFill>
          <a:blip r:embed="rId2"/>
          <a:stretch>
            <a:fillRect/>
          </a:stretch>
        </p:blipFill>
        <p:spPr>
          <a:xfrm>
            <a:off x="1263474" y="1856166"/>
            <a:ext cx="9832942" cy="3942292"/>
          </a:xfrm>
          <a:prstGeom prst="rect">
            <a:avLst/>
          </a:prstGeom>
        </p:spPr>
      </p:pic>
    </p:spTree>
    <p:extLst>
      <p:ext uri="{BB962C8B-B14F-4D97-AF65-F5344CB8AC3E}">
        <p14:creationId xmlns:p14="http://schemas.microsoft.com/office/powerpoint/2010/main" val="348324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New CalAIM Rule – Same Day Service</a:t>
            </a:r>
          </a:p>
        </p:txBody>
      </p:sp>
      <p:pic>
        <p:nvPicPr>
          <p:cNvPr id="5" name="Picture 4">
            <a:extLst>
              <a:ext uri="{FF2B5EF4-FFF2-40B4-BE49-F238E27FC236}">
                <a16:creationId xmlns:a16="http://schemas.microsoft.com/office/drawing/2014/main" id="{07D82901-C617-A630-C418-C5E0163C2CA4}"/>
              </a:ext>
            </a:extLst>
          </p:cNvPr>
          <p:cNvPicPr>
            <a:picLocks noChangeAspect="1"/>
          </p:cNvPicPr>
          <p:nvPr/>
        </p:nvPicPr>
        <p:blipFill>
          <a:blip r:embed="rId2"/>
          <a:stretch>
            <a:fillRect/>
          </a:stretch>
        </p:blipFill>
        <p:spPr>
          <a:xfrm>
            <a:off x="395661" y="1856166"/>
            <a:ext cx="11448075" cy="3650111"/>
          </a:xfrm>
          <a:prstGeom prst="rect">
            <a:avLst/>
          </a:prstGeom>
        </p:spPr>
      </p:pic>
    </p:spTree>
    <p:extLst>
      <p:ext uri="{BB962C8B-B14F-4D97-AF65-F5344CB8AC3E}">
        <p14:creationId xmlns:p14="http://schemas.microsoft.com/office/powerpoint/2010/main" val="278640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New CalAIM Rule – Same Day Service</a:t>
            </a:r>
          </a:p>
        </p:txBody>
      </p:sp>
      <p:sp>
        <p:nvSpPr>
          <p:cNvPr id="3" name="TextBox 2">
            <a:extLst>
              <a:ext uri="{FF2B5EF4-FFF2-40B4-BE49-F238E27FC236}">
                <a16:creationId xmlns:a16="http://schemas.microsoft.com/office/drawing/2014/main" id="{9F7BE6D2-DB08-FFC0-D4EF-E523684ADAC5}"/>
              </a:ext>
            </a:extLst>
          </p:cNvPr>
          <p:cNvSpPr txBox="1"/>
          <p:nvPr/>
        </p:nvSpPr>
        <p:spPr>
          <a:xfrm>
            <a:off x="635577" y="1702820"/>
            <a:ext cx="10920846" cy="784830"/>
          </a:xfrm>
          <a:prstGeom prst="rect">
            <a:avLst/>
          </a:prstGeom>
          <a:noFill/>
        </p:spPr>
        <p:txBody>
          <a:bodyPr wrap="square" rtlCol="0">
            <a:spAutoFit/>
          </a:bodyPr>
          <a:lstStyle/>
          <a:p>
            <a:pPr>
              <a:spcAft>
                <a:spcPts val="600"/>
              </a:spcAft>
            </a:pPr>
            <a:endParaRPr lang="en-US" sz="2000" b="0" i="0" dirty="0">
              <a:solidFill>
                <a:srgbClr val="3366CC"/>
              </a:solidFill>
              <a:effectLst/>
              <a:latin typeface="LabGrotesque-Regular"/>
            </a:endParaRPr>
          </a:p>
          <a:p>
            <a:pPr marL="285750" indent="-285750">
              <a:spcAft>
                <a:spcPts val="600"/>
              </a:spcAft>
              <a:buFont typeface="Arial" panose="020B0604020202020204" pitchFamily="34" charset="0"/>
              <a:buChar char="•"/>
            </a:pPr>
            <a:endParaRPr lang="en-US" sz="2000" b="0" i="0" u="none" strike="noStrike" dirty="0">
              <a:solidFill>
                <a:srgbClr val="3366CC"/>
              </a:solidFill>
              <a:effectLst/>
            </a:endParaRPr>
          </a:p>
        </p:txBody>
      </p:sp>
      <p:pic>
        <p:nvPicPr>
          <p:cNvPr id="8" name="Picture 7">
            <a:extLst>
              <a:ext uri="{FF2B5EF4-FFF2-40B4-BE49-F238E27FC236}">
                <a16:creationId xmlns:a16="http://schemas.microsoft.com/office/drawing/2014/main" id="{D607F8D3-70FB-821F-E100-192C26ED03C4}"/>
              </a:ext>
            </a:extLst>
          </p:cNvPr>
          <p:cNvPicPr>
            <a:picLocks noChangeAspect="1"/>
          </p:cNvPicPr>
          <p:nvPr/>
        </p:nvPicPr>
        <p:blipFill>
          <a:blip r:embed="rId2"/>
          <a:stretch>
            <a:fillRect/>
          </a:stretch>
        </p:blipFill>
        <p:spPr>
          <a:xfrm>
            <a:off x="761314" y="2377458"/>
            <a:ext cx="10597894" cy="2103084"/>
          </a:xfrm>
          <a:prstGeom prst="rect">
            <a:avLst/>
          </a:prstGeom>
        </p:spPr>
      </p:pic>
    </p:spTree>
    <p:extLst>
      <p:ext uri="{BB962C8B-B14F-4D97-AF65-F5344CB8AC3E}">
        <p14:creationId xmlns:p14="http://schemas.microsoft.com/office/powerpoint/2010/main" val="95472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New CalAIM Rule – Same Day Service</a:t>
            </a:r>
          </a:p>
        </p:txBody>
      </p:sp>
      <p:sp>
        <p:nvSpPr>
          <p:cNvPr id="3" name="TextBox 2">
            <a:extLst>
              <a:ext uri="{FF2B5EF4-FFF2-40B4-BE49-F238E27FC236}">
                <a16:creationId xmlns:a16="http://schemas.microsoft.com/office/drawing/2014/main" id="{9F7BE6D2-DB08-FFC0-D4EF-E523684ADAC5}"/>
              </a:ext>
            </a:extLst>
          </p:cNvPr>
          <p:cNvSpPr txBox="1"/>
          <p:nvPr/>
        </p:nvSpPr>
        <p:spPr>
          <a:xfrm>
            <a:off x="635577" y="1702820"/>
            <a:ext cx="10920846" cy="784830"/>
          </a:xfrm>
          <a:prstGeom prst="rect">
            <a:avLst/>
          </a:prstGeom>
          <a:noFill/>
        </p:spPr>
        <p:txBody>
          <a:bodyPr wrap="square" rtlCol="0">
            <a:spAutoFit/>
          </a:bodyPr>
          <a:lstStyle/>
          <a:p>
            <a:pPr>
              <a:spcAft>
                <a:spcPts val="600"/>
              </a:spcAft>
            </a:pPr>
            <a:endParaRPr lang="en-US" sz="2000" b="0" i="0" dirty="0">
              <a:solidFill>
                <a:srgbClr val="3366CC"/>
              </a:solidFill>
              <a:effectLst/>
              <a:latin typeface="LabGrotesque-Regular"/>
            </a:endParaRPr>
          </a:p>
          <a:p>
            <a:pPr marL="285750" indent="-285750">
              <a:spcAft>
                <a:spcPts val="600"/>
              </a:spcAft>
              <a:buFont typeface="Arial" panose="020B0604020202020204" pitchFamily="34" charset="0"/>
              <a:buChar char="•"/>
            </a:pPr>
            <a:endParaRPr lang="en-US" sz="2000" b="0" i="0" u="none" strike="noStrike" dirty="0">
              <a:solidFill>
                <a:srgbClr val="3366CC"/>
              </a:solidFill>
              <a:effectLst/>
            </a:endParaRPr>
          </a:p>
        </p:txBody>
      </p:sp>
      <p:pic>
        <p:nvPicPr>
          <p:cNvPr id="5" name="Picture 4">
            <a:extLst>
              <a:ext uri="{FF2B5EF4-FFF2-40B4-BE49-F238E27FC236}">
                <a16:creationId xmlns:a16="http://schemas.microsoft.com/office/drawing/2014/main" id="{3C716C29-6243-F7C6-0FAD-2B579A0D1635}"/>
              </a:ext>
            </a:extLst>
          </p:cNvPr>
          <p:cNvPicPr>
            <a:picLocks noChangeAspect="1"/>
          </p:cNvPicPr>
          <p:nvPr/>
        </p:nvPicPr>
        <p:blipFill>
          <a:blip r:embed="rId2"/>
          <a:stretch>
            <a:fillRect/>
          </a:stretch>
        </p:blipFill>
        <p:spPr>
          <a:xfrm>
            <a:off x="2018683" y="1608533"/>
            <a:ext cx="8154634" cy="4815550"/>
          </a:xfrm>
          <a:prstGeom prst="rect">
            <a:avLst/>
          </a:prstGeom>
        </p:spPr>
      </p:pic>
    </p:spTree>
    <p:extLst>
      <p:ext uri="{BB962C8B-B14F-4D97-AF65-F5344CB8AC3E}">
        <p14:creationId xmlns:p14="http://schemas.microsoft.com/office/powerpoint/2010/main" val="113701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New CalAIM Rule – Same Day Service </a:t>
            </a:r>
          </a:p>
        </p:txBody>
      </p:sp>
      <p:sp>
        <p:nvSpPr>
          <p:cNvPr id="3" name="TextBox 2">
            <a:extLst>
              <a:ext uri="{FF2B5EF4-FFF2-40B4-BE49-F238E27FC236}">
                <a16:creationId xmlns:a16="http://schemas.microsoft.com/office/drawing/2014/main" id="{9F7BE6D2-DB08-FFC0-D4EF-E523684ADAC5}"/>
              </a:ext>
            </a:extLst>
          </p:cNvPr>
          <p:cNvSpPr txBox="1"/>
          <p:nvPr/>
        </p:nvSpPr>
        <p:spPr>
          <a:xfrm>
            <a:off x="635577" y="1702820"/>
            <a:ext cx="10920846" cy="784830"/>
          </a:xfrm>
          <a:prstGeom prst="rect">
            <a:avLst/>
          </a:prstGeom>
          <a:noFill/>
        </p:spPr>
        <p:txBody>
          <a:bodyPr wrap="square" rtlCol="0">
            <a:spAutoFit/>
          </a:bodyPr>
          <a:lstStyle/>
          <a:p>
            <a:pPr>
              <a:spcAft>
                <a:spcPts val="600"/>
              </a:spcAft>
            </a:pPr>
            <a:endParaRPr lang="en-US" sz="2000" b="0" i="0" dirty="0">
              <a:solidFill>
                <a:srgbClr val="3366CC"/>
              </a:solidFill>
              <a:effectLst/>
              <a:latin typeface="LabGrotesque-Regular"/>
            </a:endParaRPr>
          </a:p>
          <a:p>
            <a:pPr marL="285750" indent="-285750">
              <a:spcAft>
                <a:spcPts val="600"/>
              </a:spcAft>
              <a:buFont typeface="Arial" panose="020B0604020202020204" pitchFamily="34" charset="0"/>
              <a:buChar char="•"/>
            </a:pPr>
            <a:endParaRPr lang="en-US" sz="2000" b="0" i="0" u="none" strike="noStrike" dirty="0">
              <a:solidFill>
                <a:srgbClr val="3366CC"/>
              </a:solidFill>
              <a:effectLst/>
            </a:endParaRPr>
          </a:p>
        </p:txBody>
      </p:sp>
      <p:sp>
        <p:nvSpPr>
          <p:cNvPr id="9" name="TextBox 8">
            <a:extLst>
              <a:ext uri="{FF2B5EF4-FFF2-40B4-BE49-F238E27FC236}">
                <a16:creationId xmlns:a16="http://schemas.microsoft.com/office/drawing/2014/main" id="{3EEBDEF5-45EA-56DD-CDB9-557FEBEDDC1A}"/>
              </a:ext>
            </a:extLst>
          </p:cNvPr>
          <p:cNvSpPr txBox="1"/>
          <p:nvPr/>
        </p:nvSpPr>
        <p:spPr>
          <a:xfrm>
            <a:off x="767644" y="3429000"/>
            <a:ext cx="9922934"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A Client Has Two, 20 Minute Visits</a:t>
            </a:r>
          </a:p>
          <a:p>
            <a:pPr marL="285750" indent="-285750">
              <a:buFont typeface="Arial" panose="020B0604020202020204" pitchFamily="34" charset="0"/>
              <a:buChar char="•"/>
            </a:pPr>
            <a:r>
              <a:rPr lang="en-US" sz="2800" dirty="0"/>
              <a:t>What would Happen?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 Client Has One 20 Minute Visit, and One 15 Minute Visit</a:t>
            </a:r>
          </a:p>
          <a:p>
            <a:pPr marL="285750" indent="-285750">
              <a:buFont typeface="Arial" panose="020B0604020202020204" pitchFamily="34" charset="0"/>
              <a:buChar char="•"/>
            </a:pPr>
            <a:r>
              <a:rPr lang="en-US" sz="2800" dirty="0"/>
              <a:t>What Would Happen?</a:t>
            </a:r>
          </a:p>
          <a:p>
            <a:pPr marL="285750" indent="-285750">
              <a:buFont typeface="Arial" panose="020B0604020202020204" pitchFamily="34" charset="0"/>
              <a:buChar char="•"/>
            </a:pPr>
            <a:endParaRPr lang="en-US" sz="2800" dirty="0"/>
          </a:p>
        </p:txBody>
      </p:sp>
      <p:pic>
        <p:nvPicPr>
          <p:cNvPr id="11" name="Picture 10">
            <a:extLst>
              <a:ext uri="{FF2B5EF4-FFF2-40B4-BE49-F238E27FC236}">
                <a16:creationId xmlns:a16="http://schemas.microsoft.com/office/drawing/2014/main" id="{5AB06DEF-090D-8294-DEE0-CE4EB6380608}"/>
              </a:ext>
            </a:extLst>
          </p:cNvPr>
          <p:cNvPicPr>
            <a:picLocks noChangeAspect="1"/>
          </p:cNvPicPr>
          <p:nvPr/>
        </p:nvPicPr>
        <p:blipFill>
          <a:blip r:embed="rId2"/>
          <a:stretch>
            <a:fillRect/>
          </a:stretch>
        </p:blipFill>
        <p:spPr>
          <a:xfrm>
            <a:off x="395661" y="1756059"/>
            <a:ext cx="11083395" cy="1465722"/>
          </a:xfrm>
          <a:prstGeom prst="rect">
            <a:avLst/>
          </a:prstGeom>
        </p:spPr>
      </p:pic>
    </p:spTree>
    <p:extLst>
      <p:ext uri="{BB962C8B-B14F-4D97-AF65-F5344CB8AC3E}">
        <p14:creationId xmlns:p14="http://schemas.microsoft.com/office/powerpoint/2010/main" val="55638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5EA0D2-5A6B-6909-AC1C-929E035038F4}"/>
              </a:ext>
            </a:extLst>
          </p:cNvPr>
          <p:cNvSpPr/>
          <p:nvPr/>
        </p:nvSpPr>
        <p:spPr>
          <a:xfrm>
            <a:off x="467139" y="135172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9">
            <a:extLst>
              <a:ext uri="{FF2B5EF4-FFF2-40B4-BE49-F238E27FC236}">
                <a16:creationId xmlns:a16="http://schemas.microsoft.com/office/drawing/2014/main" id="{1137BDF1-16D3-918E-09BB-021091E190D2}"/>
              </a:ext>
            </a:extLst>
          </p:cNvPr>
          <p:cNvSpPr txBox="1">
            <a:spLocks/>
          </p:cNvSpPr>
          <p:nvPr/>
        </p:nvSpPr>
        <p:spPr>
          <a:xfrm>
            <a:off x="395661" y="554428"/>
            <a:ext cx="11329200" cy="432000"/>
          </a:xfrm>
          <a:prstGeom prst="rect">
            <a:avLst/>
          </a:prstGeom>
        </p:spPr>
        <p:txBody>
          <a:bodyPr/>
          <a:lst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a:lstStyle>
          <a:p>
            <a:r>
              <a:rPr lang="en-US" dirty="0"/>
              <a:t>New CalAIM Rule – Problem </a:t>
            </a:r>
          </a:p>
        </p:txBody>
      </p:sp>
      <p:sp>
        <p:nvSpPr>
          <p:cNvPr id="3" name="TextBox 2">
            <a:extLst>
              <a:ext uri="{FF2B5EF4-FFF2-40B4-BE49-F238E27FC236}">
                <a16:creationId xmlns:a16="http://schemas.microsoft.com/office/drawing/2014/main" id="{9F7BE6D2-DB08-FFC0-D4EF-E523684ADAC5}"/>
              </a:ext>
            </a:extLst>
          </p:cNvPr>
          <p:cNvSpPr txBox="1"/>
          <p:nvPr/>
        </p:nvSpPr>
        <p:spPr>
          <a:xfrm>
            <a:off x="635577" y="1702820"/>
            <a:ext cx="10920846" cy="4755148"/>
          </a:xfrm>
          <a:prstGeom prst="rect">
            <a:avLst/>
          </a:prstGeom>
          <a:noFill/>
        </p:spPr>
        <p:txBody>
          <a:bodyPr wrap="square" rtlCol="0">
            <a:spAutoFit/>
          </a:bodyPr>
          <a:lstStyle/>
          <a:p>
            <a:pPr marL="285750" marR="0" lvl="0" indent="-285750">
              <a:spcBef>
                <a:spcPts val="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This rule is a Medi-Cal only rule.  So, while Medi-Cal wants us to combine the two 99213s together, if there is a payor that is primary to Medi-Cal, they may not have this same requirements.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This means that the calculation to combine the two charges together ONLY gets applied when we are beginning the process to produce claims for Medi-Cal</a:t>
            </a:r>
          </a:p>
          <a:p>
            <a:pPr marL="285750" indent="-285750">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There are issues related to how the Charges appear on the system’s Ledger.</a:t>
            </a:r>
          </a:p>
          <a:p>
            <a:pPr marL="742950" lvl="1"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We </a:t>
            </a:r>
            <a:r>
              <a:rPr lang="en-US" sz="2400" dirty="0">
                <a:effectLst/>
                <a:latin typeface="Calibri" panose="020F0502020204030204" pitchFamily="34" charset="0"/>
                <a:ea typeface="Calibri" panose="020F0502020204030204" pitchFamily="34" charset="0"/>
                <a:cs typeface="Calibri" panose="020F0502020204030204" pitchFamily="34" charset="0"/>
              </a:rPr>
              <a:t>need to have each Service remain (each has a note that needs to be part of the medical record), </a:t>
            </a:r>
          </a:p>
          <a:p>
            <a:pPr marL="742950" lvl="1"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a:t>
            </a:r>
            <a:r>
              <a:rPr lang="en-US" sz="2400" dirty="0">
                <a:effectLst/>
                <a:latin typeface="Calibri" panose="020F0502020204030204" pitchFamily="34" charset="0"/>
                <a:ea typeface="Calibri" panose="020F0502020204030204" pitchFamily="34" charset="0"/>
                <a:cs typeface="Calibri" panose="020F0502020204030204" pitchFamily="34" charset="0"/>
              </a:rPr>
              <a:t>e need to have the separate Charges remain (we might need to bill these separate charges to a primary plan)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sz="2000" b="0" i="0" u="none" strike="noStrike" dirty="0">
              <a:solidFill>
                <a:srgbClr val="3366CC"/>
              </a:solidFill>
              <a:effectLst/>
            </a:endParaRPr>
          </a:p>
        </p:txBody>
      </p:sp>
    </p:spTree>
    <p:extLst>
      <p:ext uri="{BB962C8B-B14F-4D97-AF65-F5344CB8AC3E}">
        <p14:creationId xmlns:p14="http://schemas.microsoft.com/office/powerpoint/2010/main" val="3643136214"/>
      </p:ext>
    </p:extLst>
  </p:cSld>
  <p:clrMapOvr>
    <a:masterClrMapping/>
  </p:clrMapOvr>
</p:sld>
</file>

<file path=ppt/theme/theme1.xml><?xml version="1.0" encoding="utf-8"?>
<a:theme xmlns:a="http://schemas.openxmlformats.org/drawingml/2006/main" name="Office Theme">
  <a:themeElements>
    <a:clrScheme name="CalMHSA Palette">
      <a:dk1>
        <a:srgbClr val="000000"/>
      </a:dk1>
      <a:lt1>
        <a:srgbClr val="FFFFFF"/>
      </a:lt1>
      <a:dk2>
        <a:srgbClr val="0C5B66"/>
      </a:dk2>
      <a:lt2>
        <a:srgbClr val="E7E6E6"/>
      </a:lt2>
      <a:accent1>
        <a:srgbClr val="8EB849"/>
      </a:accent1>
      <a:accent2>
        <a:srgbClr val="016E76"/>
      </a:accent2>
      <a:accent3>
        <a:srgbClr val="5A9F90"/>
      </a:accent3>
      <a:accent4>
        <a:srgbClr val="006071"/>
      </a:accent4>
      <a:accent5>
        <a:srgbClr val="5B6670"/>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20" ma:contentTypeDescription="Create a new document." ma:contentTypeScope="" ma:versionID="9fed82db48bcb881926b6e45aeab989a">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b10dd0d0682a2b2f0d50032ab9be8962"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2.xml><?xml version="1.0" encoding="utf-8"?>
<ds:datastoreItem xmlns:ds="http://schemas.openxmlformats.org/officeDocument/2006/customXml" ds:itemID="{4B4B5847-416E-4E14-8AE3-9D600C56A732}">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e43dcc08-d883-4441-88ce-807b6510fe78"/>
    <ds:schemaRef ds:uri="3c84d0d8-0744-49f8-be0e-ecbb0081ebac"/>
    <ds:schemaRef ds:uri="http://purl.org/dc/dcmitype/"/>
    <ds:schemaRef ds:uri="http://purl.org/dc/terms/"/>
  </ds:schemaRefs>
</ds:datastoreItem>
</file>

<file path=customXml/itemProps3.xml><?xml version="1.0" encoding="utf-8"?>
<ds:datastoreItem xmlns:ds="http://schemas.openxmlformats.org/officeDocument/2006/customXml" ds:itemID="{CA63FE18-3899-4549-9FF0-E285338AEFD7}"/>
</file>

<file path=docProps/app.xml><?xml version="1.0" encoding="utf-8"?>
<Properties xmlns="http://schemas.openxmlformats.org/officeDocument/2006/extended-properties" xmlns:vt="http://schemas.openxmlformats.org/officeDocument/2006/docPropsVTypes">
  <TotalTime>1730</TotalTime>
  <Words>1226</Words>
  <Application>Microsoft Office PowerPoint</Application>
  <PresentationFormat>Widescreen</PresentationFormat>
  <Paragraphs>139</Paragraphs>
  <Slides>34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Bebas Neue</vt:lpstr>
      <vt:lpstr>Calibri</vt:lpstr>
      <vt:lpstr>Corbel</vt:lpstr>
      <vt:lpstr>Georgia Pro Cond Black</vt:lpstr>
      <vt:lpstr>LabGrotesque-Regular</vt:lpstr>
      <vt:lpstr>Milligram</vt:lpstr>
      <vt:lpstr>Milligram Medium</vt:lpstr>
      <vt:lpstr>Poppins</vt:lpstr>
      <vt:lpstr>Slack-Lato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 Codes</vt:lpstr>
      <vt:lpstr>PowerPoint Presentation</vt:lpstr>
      <vt:lpstr> </vt:lpstr>
      <vt:lpstr> </vt:lpstr>
      <vt:lpstr> </vt:lpstr>
      <vt:lpstr> </vt:lpstr>
      <vt:lpstr> </vt:lpstr>
      <vt:lpstr> </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Andrew Wagner</cp:lastModifiedBy>
  <cp:revision>6</cp:revision>
  <dcterms:created xsi:type="dcterms:W3CDTF">2023-01-16T14:40:28Z</dcterms:created>
  <dcterms:modified xsi:type="dcterms:W3CDTF">2023-11-15T15:44:38Z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0x0101009F18E14088BFDF4B8ACDE9B832BC6900</vt:lpwstr>
  </property>
  <property fmtid="{D5CDD505-2E9C-101B-9397-08002B2CF9AE}" pid="3" name="MediaServiceImageTags">
    <vt:lpwstr/>
  </property>
</Properties>
</file>