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1" r:id="rId5"/>
    <p:sldId id="330" r:id="rId6"/>
    <p:sldId id="304" r:id="rId7"/>
    <p:sldId id="331" r:id="rId8"/>
    <p:sldId id="334" r:id="rId9"/>
    <p:sldId id="332" r:id="rId10"/>
    <p:sldId id="333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F89"/>
    <a:srgbClr val="0A7178"/>
    <a:srgbClr val="8EBA4A"/>
    <a:srgbClr val="0F6775"/>
    <a:srgbClr val="FF8501"/>
    <a:srgbClr val="A8254B"/>
    <a:srgbClr val="FF6E00"/>
    <a:srgbClr val="072E34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BEAFE6-A77C-49E6-A772-278DBA151E0A}" v="3315" dt="2023-03-01T17:40:25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4"/>
    <p:restoredTop sz="94718"/>
  </p:normalViewPr>
  <p:slideViewPr>
    <p:cSldViewPr snapToGrid="0">
      <p:cViewPr varScale="1">
        <p:scale>
          <a:sx n="116" d="100"/>
          <a:sy n="116" d="100"/>
        </p:scale>
        <p:origin x="22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04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75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94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65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80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8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6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3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00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72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9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A329CF-AA15-9B86-62CF-BBD0EB0E7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A7178"/>
                </a:solidFill>
              </a:rPr>
              <a:t>Conversion to SmartCare – An Overview</a:t>
            </a:r>
          </a:p>
        </p:txBody>
      </p:sp>
    </p:spTree>
    <p:extLst>
      <p:ext uri="{BB962C8B-B14F-4D97-AF65-F5344CB8AC3E}">
        <p14:creationId xmlns:p14="http://schemas.microsoft.com/office/powerpoint/2010/main" val="141854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02434" y="1197204"/>
            <a:ext cx="1070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What does “scope of conversion” mean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What type of data will be brought into SmartCare from your current EHR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Specifically, which “rows” of data for each “type of data” will be brought to SmartCare.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1DFDB-1CB6-19BE-2F67-1757E8C2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71" y="2567779"/>
            <a:ext cx="6794565" cy="36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8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02434" y="1197204"/>
            <a:ext cx="107088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Why so many files?</a:t>
            </a:r>
          </a:p>
          <a:p>
            <a:endParaRPr lang="en-US" dirty="0"/>
          </a:p>
          <a:p>
            <a:r>
              <a:rPr lang="en-US" dirty="0"/>
              <a:t>The Streamline conversion process is designed so that each csv file provided will insert data into one and only one table.</a:t>
            </a:r>
          </a:p>
          <a:p>
            <a:endParaRPr lang="en-US" dirty="0"/>
          </a:p>
          <a:p>
            <a:r>
              <a:rPr lang="en-US" dirty="0"/>
              <a:t>The conversion process depends on having csv files loaded in a specific order.</a:t>
            </a:r>
          </a:p>
          <a:p>
            <a:pPr lvl="1"/>
            <a:r>
              <a:rPr lang="en-US" dirty="0"/>
              <a:t>“you can’t insert a client address if the client ID does not already exist”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02434" y="1197204"/>
            <a:ext cx="6290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Order of conversion – or conversion precedence</a:t>
            </a:r>
          </a:p>
          <a:p>
            <a:endParaRPr lang="en-US" dirty="0"/>
          </a:p>
          <a:p>
            <a:r>
              <a:rPr lang="en-US" dirty="0"/>
              <a:t>Once the scope has been determined, this Data Migration Tracker file can be produced.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16926-09BD-E70F-6870-9DED9F76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599" y="1404982"/>
            <a:ext cx="4218348" cy="50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02434" y="1197204"/>
            <a:ext cx="1070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A highly detailed project requiring a lot of preparation, communication and patience </a:t>
            </a:r>
          </a:p>
          <a:p>
            <a:endParaRPr lang="en-US" dirty="0"/>
          </a:p>
          <a:p>
            <a:r>
              <a:rPr lang="en-US" dirty="0"/>
              <a:t>By March 10 we will have the most up to date info on </a:t>
            </a:r>
            <a:r>
              <a:rPr lang="en-US" dirty="0">
                <a:solidFill>
                  <a:srgbClr val="438F89"/>
                </a:solidFill>
              </a:rPr>
              <a:t>2023.CalMHSA.org </a:t>
            </a:r>
            <a:r>
              <a:rPr lang="en-US" dirty="0"/>
              <a:t>under the conversion button.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B9415-7F02-8EFC-DAE2-9D1D4735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11" y="2466906"/>
            <a:ext cx="4813380" cy="40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4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493859" y="707038"/>
            <a:ext cx="107088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Conversion Schedule : </a:t>
            </a:r>
            <a:r>
              <a:rPr lang="en-US" sz="8000" dirty="0">
                <a:solidFill>
                  <a:srgbClr val="0A7178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47B5D-0163-0F3E-B30A-AE44204B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37" y="2240345"/>
            <a:ext cx="9036761" cy="35123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2CAAA0-3C7B-75AE-1D3D-6EF6C1B65560}"/>
              </a:ext>
            </a:extLst>
          </p:cNvPr>
          <p:cNvSpPr/>
          <p:nvPr/>
        </p:nvSpPr>
        <p:spPr>
          <a:xfrm>
            <a:off x="8341433" y="2006417"/>
            <a:ext cx="2216927" cy="4223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424817" y="2230015"/>
            <a:ext cx="107088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A7178"/>
                </a:solidFill>
              </a:rPr>
              <a:t>QUESTOINS 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2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What is Conversion?</a:t>
            </a:r>
          </a:p>
          <a:p>
            <a:endParaRPr lang="en-US" dirty="0"/>
          </a:p>
          <a:p>
            <a:r>
              <a:rPr lang="en-US" dirty="0"/>
              <a:t>The process of taking carefully selected data from your existing EHR and bringing it into SmartCare in a way that will allow your users to see what they expect the first day they log in to the new EHR.</a:t>
            </a:r>
          </a:p>
          <a:p>
            <a:endParaRPr lang="en-US" dirty="0"/>
          </a:p>
          <a:p>
            <a:r>
              <a:rPr lang="en-US" dirty="0"/>
              <a:t>Goal: The transition between the two EHR’s to be as seamless as possible.</a:t>
            </a:r>
          </a:p>
          <a:p>
            <a:endParaRPr lang="en-US" dirty="0"/>
          </a:p>
          <a:p>
            <a:r>
              <a:rPr lang="en-US" dirty="0"/>
              <a:t>Discussion Today: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Overall understanding of the conversion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Who needs to be involved – Who needs to make decisions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Another look at the process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1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True of False, CalMHSA has our back and will do 100% of the conversion for us?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8C87D-C311-6448-BBBF-EE0954CDE9F6}"/>
              </a:ext>
            </a:extLst>
          </p:cNvPr>
          <p:cNvSpPr txBox="1"/>
          <p:nvPr/>
        </p:nvSpPr>
        <p:spPr>
          <a:xfrm>
            <a:off x="493859" y="2085359"/>
            <a:ext cx="10749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A7178"/>
                </a:solidFill>
              </a:rPr>
              <a:t>False.</a:t>
            </a:r>
          </a:p>
          <a:p>
            <a:endParaRPr lang="en-US" dirty="0"/>
          </a:p>
          <a:p>
            <a:r>
              <a:rPr lang="en-US" dirty="0"/>
              <a:t>Each county must actively engage in this conversion process in a way where they fully understand the implications of the decisions they are making.</a:t>
            </a:r>
          </a:p>
          <a:p>
            <a:endParaRPr lang="en-US" dirty="0"/>
          </a:p>
          <a:p>
            <a:r>
              <a:rPr lang="en-US" dirty="0">
                <a:solidFill>
                  <a:srgbClr val="0A7178"/>
                </a:solidFill>
              </a:rPr>
              <a:t>What decisions will we need to make?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System Setup – Procedures / Programs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Staff Setup – Staff configurations – define roles and access to workflows ( forms / screens etc.)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Client Setup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Which clients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Diagnosis records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State Reporting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Continuity of care documents (PDF’s available in SmartCare that provide historical reference for your clients)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These must be designed by the counties for use by their users</a:t>
            </a:r>
          </a:p>
        </p:txBody>
      </p:sp>
    </p:spTree>
    <p:extLst>
      <p:ext uri="{BB962C8B-B14F-4D97-AF65-F5344CB8AC3E}">
        <p14:creationId xmlns:p14="http://schemas.microsoft.com/office/powerpoint/2010/main" val="41986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True of False, conversion is mainly an IT process?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8C87D-C311-6448-BBBF-EE0954CDE9F6}"/>
              </a:ext>
            </a:extLst>
          </p:cNvPr>
          <p:cNvSpPr txBox="1"/>
          <p:nvPr/>
        </p:nvSpPr>
        <p:spPr>
          <a:xfrm>
            <a:off x="493859" y="2085359"/>
            <a:ext cx="107491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A7178"/>
                </a:solidFill>
              </a:rPr>
              <a:t>False.</a:t>
            </a:r>
          </a:p>
          <a:p>
            <a:endParaRPr lang="en-US" dirty="0"/>
          </a:p>
          <a:p>
            <a:r>
              <a:rPr lang="en-US" dirty="0"/>
              <a:t>The important concepts that </a:t>
            </a:r>
            <a:r>
              <a:rPr lang="en-US" u="sng" dirty="0"/>
              <a:t>must be understood </a:t>
            </a:r>
            <a:r>
              <a:rPr lang="en-US" dirty="0"/>
              <a:t>are mainly related to EHR management staff.</a:t>
            </a:r>
          </a:p>
          <a:p>
            <a:endParaRPr lang="en-US" dirty="0"/>
          </a:p>
          <a:p>
            <a:r>
              <a:rPr lang="en-US" dirty="0"/>
              <a:t>It’s true that the movement of the data from one EHR to another is largely an IT process.</a:t>
            </a:r>
          </a:p>
          <a:p>
            <a:r>
              <a:rPr lang="en-US" dirty="0"/>
              <a:t>However, the data inside the csv files being moved is best understood by those people who manage the EHR day in and day out.</a:t>
            </a:r>
          </a:p>
        </p:txBody>
      </p:sp>
    </p:spTree>
    <p:extLst>
      <p:ext uri="{BB962C8B-B14F-4D97-AF65-F5344CB8AC3E}">
        <p14:creationId xmlns:p14="http://schemas.microsoft.com/office/powerpoint/2010/main" val="2263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How will CalMHSA assist us in the conversion process?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8C87D-C311-6448-BBBF-EE0954CDE9F6}"/>
              </a:ext>
            </a:extLst>
          </p:cNvPr>
          <p:cNvSpPr txBox="1"/>
          <p:nvPr/>
        </p:nvSpPr>
        <p:spPr>
          <a:xfrm>
            <a:off x="493859" y="2085359"/>
            <a:ext cx="107491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A7178"/>
                </a:solidFill>
              </a:rPr>
              <a:t>Guide the counties through the process</a:t>
            </a:r>
          </a:p>
          <a:p>
            <a:endParaRPr lang="en-US" sz="2000" dirty="0">
              <a:solidFill>
                <a:srgbClr val="0A717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Provide recommendations for what data will be useful to bring (final decision still belongs to county)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38F89"/>
                </a:solidFill>
              </a:rPr>
              <a:t>Evaluate / pre-process your data extract files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38F89"/>
                </a:solidFill>
              </a:rPr>
              <a:t>Provide feedback on quality of data files extracted from existing EHR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38F89"/>
                </a:solidFill>
              </a:rPr>
              <a:t>Provide insight into conversion file errors so that each county can fix their extract process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Facilitate conversion schedules between counties and Streamline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Explain the data mapping in the conversion for csv files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Provide updates on overall conversion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Conversion is not data archiving</a:t>
            </a:r>
          </a:p>
          <a:p>
            <a:endParaRPr lang="en-US" dirty="0"/>
          </a:p>
          <a:p>
            <a:r>
              <a:rPr lang="en-US" dirty="0"/>
              <a:t>Conversion is this process of transitioning from your existing EHR to SmartCare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Carefully selected data to allow for a smooth transition between EHR’s</a:t>
            </a:r>
          </a:p>
          <a:p>
            <a:endParaRPr lang="en-US" dirty="0"/>
          </a:p>
          <a:p>
            <a:r>
              <a:rPr lang="en-US" dirty="0"/>
              <a:t>Archiving is the process of saving your important historical data for record retention purposes.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Audits, Cost Reporting, CMS interoperability requirements etc.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Minimize overlap and double paying for EHR’s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3D4224-7CD4-BD56-FA02-815B64910562}"/>
              </a:ext>
            </a:extLst>
          </p:cNvPr>
          <p:cNvGrpSpPr/>
          <p:nvPr/>
        </p:nvGrpSpPr>
        <p:grpSpPr>
          <a:xfrm>
            <a:off x="2271266" y="3642034"/>
            <a:ext cx="4624012" cy="2493824"/>
            <a:chOff x="1784464" y="3642034"/>
            <a:chExt cx="4624012" cy="2493824"/>
          </a:xfrm>
        </p:grpSpPr>
        <p:sp>
          <p:nvSpPr>
            <p:cNvPr id="6" name="Flowchart: Direct Access Storage 5">
              <a:extLst>
                <a:ext uri="{FF2B5EF4-FFF2-40B4-BE49-F238E27FC236}">
                  <a16:creationId xmlns:a16="http://schemas.microsoft.com/office/drawing/2014/main" id="{474372D9-D9C4-942F-F52A-0AEB677EFB0E}"/>
                </a:ext>
              </a:extLst>
            </p:cNvPr>
            <p:cNvSpPr/>
            <p:nvPr/>
          </p:nvSpPr>
          <p:spPr>
            <a:xfrm>
              <a:off x="3572080" y="3642034"/>
              <a:ext cx="1256478" cy="565744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Current EHR</a:t>
              </a:r>
            </a:p>
          </p:txBody>
        </p:sp>
        <p:sp>
          <p:nvSpPr>
            <p:cNvPr id="7" name="Flowchart: Direct Access Storage 6">
              <a:extLst>
                <a:ext uri="{FF2B5EF4-FFF2-40B4-BE49-F238E27FC236}">
                  <a16:creationId xmlns:a16="http://schemas.microsoft.com/office/drawing/2014/main" id="{4A820545-71A9-266D-7838-58EF43B00E98}"/>
                </a:ext>
              </a:extLst>
            </p:cNvPr>
            <p:cNvSpPr/>
            <p:nvPr/>
          </p:nvSpPr>
          <p:spPr>
            <a:xfrm>
              <a:off x="1784464" y="5570114"/>
              <a:ext cx="1256478" cy="565744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Smart Care  EHR</a:t>
              </a:r>
            </a:p>
          </p:txBody>
        </p:sp>
        <p:sp>
          <p:nvSpPr>
            <p:cNvPr id="8" name="Flowchart: Direct Access Storage 7">
              <a:extLst>
                <a:ext uri="{FF2B5EF4-FFF2-40B4-BE49-F238E27FC236}">
                  <a16:creationId xmlns:a16="http://schemas.microsoft.com/office/drawing/2014/main" id="{0FCF9F5E-1339-6F1D-6735-1B37CA8F56E1}"/>
                </a:ext>
              </a:extLst>
            </p:cNvPr>
            <p:cNvSpPr/>
            <p:nvPr/>
          </p:nvSpPr>
          <p:spPr>
            <a:xfrm>
              <a:off x="5151998" y="5570114"/>
              <a:ext cx="1256478" cy="565744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Archive DB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6E32FF-3722-9B33-2BBF-9477563276F0}"/>
                </a:ext>
              </a:extLst>
            </p:cNvPr>
            <p:cNvSpPr/>
            <p:nvPr/>
          </p:nvSpPr>
          <p:spPr>
            <a:xfrm>
              <a:off x="4052305" y="4512212"/>
              <a:ext cx="914400" cy="546009"/>
            </a:xfrm>
            <a:prstGeom prst="rect">
              <a:avLst/>
            </a:prstGeom>
            <a:solidFill>
              <a:srgbClr val="438F89"/>
            </a:solidFill>
            <a:ln>
              <a:solidFill>
                <a:srgbClr val="4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All other historical 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395802-427D-345F-2F90-A0078A365452}"/>
                </a:ext>
              </a:extLst>
            </p:cNvPr>
            <p:cNvSpPr/>
            <p:nvPr/>
          </p:nvSpPr>
          <p:spPr>
            <a:xfrm>
              <a:off x="3276052" y="4512211"/>
              <a:ext cx="776253" cy="546009"/>
            </a:xfrm>
            <a:prstGeom prst="rect">
              <a:avLst/>
            </a:prstGeom>
            <a:solidFill>
              <a:srgbClr val="8EBA4A"/>
            </a:solidFill>
            <a:ln>
              <a:solidFill>
                <a:srgbClr val="4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Conversion Data</a:t>
              </a:r>
              <a:endParaRPr lang="en-US" dirty="0"/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ED890512-8362-129F-D145-F0AEEB81FEA0}"/>
                </a:ext>
              </a:extLst>
            </p:cNvPr>
            <p:cNvSpPr/>
            <p:nvPr/>
          </p:nvSpPr>
          <p:spPr>
            <a:xfrm rot="16200000" flipH="1">
              <a:off x="4033677" y="4349444"/>
              <a:ext cx="175404" cy="1690653"/>
            </a:xfrm>
            <a:prstGeom prst="rightBrace">
              <a:avLst/>
            </a:prstGeom>
            <a:ln w="25400">
              <a:solidFill>
                <a:srgbClr val="438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8EC81B7F-7DEC-5166-E2B9-931962EE3A98}"/>
                </a:ext>
              </a:extLst>
            </p:cNvPr>
            <p:cNvSpPr/>
            <p:nvPr/>
          </p:nvSpPr>
          <p:spPr>
            <a:xfrm rot="5400000">
              <a:off x="3848922" y="4291963"/>
              <a:ext cx="459392" cy="2434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8278306-31F2-6305-6BE8-36929B1CBC12}"/>
                </a:ext>
              </a:extLst>
            </p:cNvPr>
            <p:cNvSpPr/>
            <p:nvPr/>
          </p:nvSpPr>
          <p:spPr>
            <a:xfrm>
              <a:off x="2493220" y="4789088"/>
              <a:ext cx="769675" cy="782831"/>
            </a:xfrm>
            <a:custGeom>
              <a:avLst/>
              <a:gdLst>
                <a:gd name="connsiteX0" fmla="*/ 769675 w 769675"/>
                <a:gd name="connsiteY0" fmla="*/ 0 h 782831"/>
                <a:gd name="connsiteX1" fmla="*/ 0 w 769675"/>
                <a:gd name="connsiteY1" fmla="*/ 0 h 782831"/>
                <a:gd name="connsiteX2" fmla="*/ 0 w 769675"/>
                <a:gd name="connsiteY2" fmla="*/ 782831 h 78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9675" h="782831">
                  <a:moveTo>
                    <a:pt x="769675" y="0"/>
                  </a:moveTo>
                  <a:lnTo>
                    <a:pt x="0" y="0"/>
                  </a:lnTo>
                  <a:lnTo>
                    <a:pt x="0" y="782831"/>
                  </a:lnTo>
                </a:path>
              </a:pathLst>
            </a:custGeom>
            <a:noFill/>
            <a:ln w="85725">
              <a:solidFill>
                <a:srgbClr val="8EBA4A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66110CF-B703-9C99-E34B-06B16A11FD52}"/>
                </a:ext>
              </a:extLst>
            </p:cNvPr>
            <p:cNvCxnSpPr>
              <a:stCxn id="16" idx="1"/>
              <a:endCxn id="8" idx="1"/>
            </p:cNvCxnSpPr>
            <p:nvPr/>
          </p:nvCxnSpPr>
          <p:spPr>
            <a:xfrm>
              <a:off x="4121380" y="5282473"/>
              <a:ext cx="1030618" cy="570513"/>
            </a:xfrm>
            <a:prstGeom prst="straightConnector1">
              <a:avLst/>
            </a:prstGeom>
            <a:ln w="79375">
              <a:solidFill>
                <a:srgbClr val="438F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81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Conversion is not data archiving?</a:t>
            </a:r>
          </a:p>
          <a:p>
            <a:endParaRPr lang="en-US" dirty="0"/>
          </a:p>
          <a:p>
            <a:r>
              <a:rPr lang="en-US" dirty="0"/>
              <a:t>This process and this conversation is focused on Conversion</a:t>
            </a:r>
            <a:endParaRPr lang="en-US" sz="1600" dirty="0"/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lowchart: Direct Access Storage 5">
            <a:extLst>
              <a:ext uri="{FF2B5EF4-FFF2-40B4-BE49-F238E27FC236}">
                <a16:creationId xmlns:a16="http://schemas.microsoft.com/office/drawing/2014/main" id="{474372D9-D9C4-942F-F52A-0AEB677EFB0E}"/>
              </a:ext>
            </a:extLst>
          </p:cNvPr>
          <p:cNvSpPr/>
          <p:nvPr/>
        </p:nvSpPr>
        <p:spPr>
          <a:xfrm>
            <a:off x="4058882" y="3642034"/>
            <a:ext cx="1256478" cy="56574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/>
              <a:t>Current EHR</a:t>
            </a:r>
          </a:p>
        </p:txBody>
      </p:sp>
      <p:sp>
        <p:nvSpPr>
          <p:cNvPr id="7" name="Flowchart: Direct Access Storage 6">
            <a:extLst>
              <a:ext uri="{FF2B5EF4-FFF2-40B4-BE49-F238E27FC236}">
                <a16:creationId xmlns:a16="http://schemas.microsoft.com/office/drawing/2014/main" id="{4A820545-71A9-266D-7838-58EF43B00E98}"/>
              </a:ext>
            </a:extLst>
          </p:cNvPr>
          <p:cNvSpPr/>
          <p:nvPr/>
        </p:nvSpPr>
        <p:spPr>
          <a:xfrm>
            <a:off x="2271266" y="5570114"/>
            <a:ext cx="1256478" cy="56574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/>
              <a:t>Smart Care  EHR</a:t>
            </a:r>
          </a:p>
        </p:txBody>
      </p:sp>
      <p:sp>
        <p:nvSpPr>
          <p:cNvPr id="8" name="Flowchart: Direct Access Storage 7">
            <a:extLst>
              <a:ext uri="{FF2B5EF4-FFF2-40B4-BE49-F238E27FC236}">
                <a16:creationId xmlns:a16="http://schemas.microsoft.com/office/drawing/2014/main" id="{0FCF9F5E-1339-6F1D-6735-1B37CA8F56E1}"/>
              </a:ext>
            </a:extLst>
          </p:cNvPr>
          <p:cNvSpPr/>
          <p:nvPr/>
        </p:nvSpPr>
        <p:spPr>
          <a:xfrm>
            <a:off x="5638800" y="5570114"/>
            <a:ext cx="1256478" cy="565744"/>
          </a:xfrm>
          <a:prstGeom prst="flowChartMagneticDrum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/>
              <a:t>Archive DB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E32FF-3722-9B33-2BBF-9477563276F0}"/>
              </a:ext>
            </a:extLst>
          </p:cNvPr>
          <p:cNvSpPr/>
          <p:nvPr/>
        </p:nvSpPr>
        <p:spPr>
          <a:xfrm>
            <a:off x="4539107" y="4512212"/>
            <a:ext cx="914400" cy="546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8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/>
              <a:t>All other historical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95802-427D-345F-2F90-A0078A365452}"/>
              </a:ext>
            </a:extLst>
          </p:cNvPr>
          <p:cNvSpPr/>
          <p:nvPr/>
        </p:nvSpPr>
        <p:spPr>
          <a:xfrm>
            <a:off x="3762854" y="4512211"/>
            <a:ext cx="776253" cy="546009"/>
          </a:xfrm>
          <a:prstGeom prst="rect">
            <a:avLst/>
          </a:prstGeom>
          <a:solidFill>
            <a:srgbClr val="8EBA4A"/>
          </a:solidFill>
          <a:ln>
            <a:solidFill>
              <a:srgbClr val="438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/>
              <a:t>Conversion Data</a:t>
            </a:r>
            <a:endParaRPr lang="en-US" u="sng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D890512-8362-129F-D145-F0AEEB81FEA0}"/>
              </a:ext>
            </a:extLst>
          </p:cNvPr>
          <p:cNvSpPr/>
          <p:nvPr/>
        </p:nvSpPr>
        <p:spPr>
          <a:xfrm rot="16200000" flipH="1">
            <a:off x="4520479" y="4349444"/>
            <a:ext cx="175404" cy="1690653"/>
          </a:xfrm>
          <a:prstGeom prst="rightBrace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EC81B7F-7DEC-5166-E2B9-931962EE3A98}"/>
              </a:ext>
            </a:extLst>
          </p:cNvPr>
          <p:cNvSpPr/>
          <p:nvPr/>
        </p:nvSpPr>
        <p:spPr>
          <a:xfrm rot="5400000">
            <a:off x="4335724" y="4291963"/>
            <a:ext cx="459392" cy="243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278306-31F2-6305-6BE8-36929B1CBC12}"/>
              </a:ext>
            </a:extLst>
          </p:cNvPr>
          <p:cNvSpPr/>
          <p:nvPr/>
        </p:nvSpPr>
        <p:spPr>
          <a:xfrm>
            <a:off x="2980022" y="4789088"/>
            <a:ext cx="769675" cy="782831"/>
          </a:xfrm>
          <a:custGeom>
            <a:avLst/>
            <a:gdLst>
              <a:gd name="connsiteX0" fmla="*/ 769675 w 769675"/>
              <a:gd name="connsiteY0" fmla="*/ 0 h 782831"/>
              <a:gd name="connsiteX1" fmla="*/ 0 w 769675"/>
              <a:gd name="connsiteY1" fmla="*/ 0 h 782831"/>
              <a:gd name="connsiteX2" fmla="*/ 0 w 769675"/>
              <a:gd name="connsiteY2" fmla="*/ 782831 h 78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675" h="782831">
                <a:moveTo>
                  <a:pt x="769675" y="0"/>
                </a:moveTo>
                <a:lnTo>
                  <a:pt x="0" y="0"/>
                </a:lnTo>
                <a:lnTo>
                  <a:pt x="0" y="782831"/>
                </a:lnTo>
              </a:path>
            </a:pathLst>
          </a:custGeom>
          <a:noFill/>
          <a:ln w="85725">
            <a:solidFill>
              <a:srgbClr val="8EBA4A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6110CF-B703-9C99-E34B-06B16A11FD52}"/>
              </a:ext>
            </a:extLst>
          </p:cNvPr>
          <p:cNvCxnSpPr>
            <a:stCxn id="16" idx="1"/>
            <a:endCxn id="8" idx="1"/>
          </p:cNvCxnSpPr>
          <p:nvPr/>
        </p:nvCxnSpPr>
        <p:spPr>
          <a:xfrm>
            <a:off x="4608182" y="5282473"/>
            <a:ext cx="1030618" cy="570513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70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What is the process?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8C87D-C311-6448-BBBF-EE0954CDE9F6}"/>
              </a:ext>
            </a:extLst>
          </p:cNvPr>
          <p:cNvSpPr txBox="1"/>
          <p:nvPr/>
        </p:nvSpPr>
        <p:spPr>
          <a:xfrm>
            <a:off x="493859" y="2085359"/>
            <a:ext cx="1074913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A7178"/>
                </a:solidFill>
              </a:rPr>
              <a:t>Three rounds of conversions for testing YOUR data files</a:t>
            </a:r>
          </a:p>
          <a:p>
            <a:endParaRPr lang="en-US" sz="2000" dirty="0">
              <a:solidFill>
                <a:srgbClr val="0A717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We are </a:t>
            </a:r>
            <a:r>
              <a:rPr lang="en-US" u="sng" dirty="0"/>
              <a:t>not testing </a:t>
            </a:r>
            <a:r>
              <a:rPr lang="en-US" dirty="0"/>
              <a:t>the SmartCare conversion process – we know it works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We are testing your data extracts.  As such we need to test with REAL production data.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We can not test with 100 clients and then at go live try to upload 20,000 clients. (huge risk)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With each round we need to work with full extracts for the conversion files being tested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A7178"/>
                </a:solidFill>
              </a:rPr>
              <a:t>AT GO LIVE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u="sng" dirty="0">
                <a:solidFill>
                  <a:srgbClr val="C00000"/>
                </a:solidFill>
              </a:rPr>
              <a:t>will not </a:t>
            </a:r>
            <a:r>
              <a:rPr lang="en-US" dirty="0">
                <a:solidFill>
                  <a:srgbClr val="C00000"/>
                </a:solidFill>
              </a:rPr>
              <a:t>be adding files that have not been fully tested.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u="sng" dirty="0">
                <a:solidFill>
                  <a:srgbClr val="C00000"/>
                </a:solidFill>
              </a:rPr>
              <a:t>will not </a:t>
            </a:r>
            <a:r>
              <a:rPr lang="en-US" dirty="0">
                <a:solidFill>
                  <a:srgbClr val="C00000"/>
                </a:solidFill>
              </a:rPr>
              <a:t>be accepting conversion files with significant changes/additions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If you have not tested a conversion file, it will not be loaded (manual updates)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r>
              <a:rPr lang="en-US" sz="2000" dirty="0"/>
              <a:t>Get organized early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What do counties need to do prior to round 1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8C87D-C311-6448-BBBF-EE0954CDE9F6}"/>
              </a:ext>
            </a:extLst>
          </p:cNvPr>
          <p:cNvSpPr txBox="1"/>
          <p:nvPr/>
        </p:nvSpPr>
        <p:spPr>
          <a:xfrm>
            <a:off x="493859" y="2085359"/>
            <a:ext cx="10749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A717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Identify the scope of your conversion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Identify your conversion team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Review all SmartCare conversion spreadsheets and instructions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Be familiar with the best practices material from CalMHSA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Assure that you have proper access to the source data in your current EHR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More?</a:t>
            </a:r>
          </a:p>
          <a:p>
            <a:endParaRPr lang="en-US" sz="2000" dirty="0"/>
          </a:p>
          <a:p>
            <a:r>
              <a:rPr lang="en-US" sz="2000" dirty="0"/>
              <a:t>NO new conversion file types will be added to the process after round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19" ma:contentTypeDescription="Create a new document." ma:contentTypeScope="" ma:versionID="61f00766b87a9496803d4ae7b13bd90b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6e239bdccc949f6f890f228cbddbf8da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</documentManagement>
</p:properties>
</file>

<file path=customXml/itemProps1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55110-9F7A-409D-9C2D-D49AE36C2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de9dca-b655-4c82-9756-0719d4cc3ad5"/>
    <ds:schemaRef ds:uri="08b51a6c-15c5-468c-9d03-3812a6e79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4B5847-416E-4E14-8AE3-9D600C56A732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8b51a6c-15c5-468c-9d03-3812a6e79002"/>
    <ds:schemaRef ds:uri="bdde9dca-b655-4c82-9756-0719d4cc3a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9012</TotalTime>
  <Words>934</Words>
  <Application>Microsoft Office PowerPoint</Application>
  <PresentationFormat>Widescreen</PresentationFormat>
  <Paragraphs>158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Bebas Neue</vt:lpstr>
      <vt:lpstr>Calibri</vt:lpstr>
      <vt:lpstr>Poppins</vt:lpstr>
      <vt:lpstr>Wingdings</vt:lpstr>
      <vt:lpstr>Office Theme</vt:lpstr>
      <vt:lpstr>Conversion to SmartCare – An Overview</vt:lpstr>
      <vt:lpstr>Conversion Lab 1 - Overview</vt:lpstr>
      <vt:lpstr>Conversion Lab 1 - Overview</vt:lpstr>
      <vt:lpstr>Conversion Lab 1 - Overview</vt:lpstr>
      <vt:lpstr>Conversion Lab 1 - Overview</vt:lpstr>
      <vt:lpstr>Conversion Lab 1 - Overview</vt:lpstr>
      <vt:lpstr>Conversion Lab 1 - Overview</vt:lpstr>
      <vt:lpstr>Conversion Lab 1 - Overview</vt:lpstr>
      <vt:lpstr>Conversion Lab 1 - Overview</vt:lpstr>
      <vt:lpstr>Conversion Lab 1 - Overview</vt:lpstr>
      <vt:lpstr>Conversion Lab 1 - Overview</vt:lpstr>
      <vt:lpstr>Conversion Lab 1 - Overview</vt:lpstr>
      <vt:lpstr>Conversion Lab 1 - Overview</vt:lpstr>
      <vt:lpstr>Conversion Lab 1 - Overview</vt:lpstr>
      <vt:lpstr>Conversion Lab 1 -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Stan Brusa</cp:lastModifiedBy>
  <cp:revision>36</cp:revision>
  <dcterms:created xsi:type="dcterms:W3CDTF">2023-01-16T14:40:28Z</dcterms:created>
  <dcterms:modified xsi:type="dcterms:W3CDTF">2023-03-01T17:54:58Z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